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1" r:id="rId3"/>
    <p:sldId id="257" r:id="rId4"/>
    <p:sldId id="258" r:id="rId5"/>
    <p:sldId id="264" r:id="rId6"/>
    <p:sldId id="265" r:id="rId7"/>
    <p:sldId id="266" r:id="rId8"/>
    <p:sldId id="259" r:id="rId9"/>
    <p:sldId id="262" r:id="rId10"/>
    <p:sldId id="260"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711"/>
    <p:restoredTop sz="95441"/>
  </p:normalViewPr>
  <p:slideViewPr>
    <p:cSldViewPr snapToGrid="0" snapToObjects="1">
      <p:cViewPr varScale="1">
        <p:scale>
          <a:sx n="103" d="100"/>
          <a:sy n="103" d="100"/>
        </p:scale>
        <p:origin x="138" y="2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9305A2-7F85-9149-811F-2E6CA33CF0AF}" type="datetimeFigureOut">
              <a:rPr lang="fr-FR" smtClean="0"/>
              <a:pPr/>
              <a:t>16/03/2017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D7088B-B410-E24E-A8A0-C2A993E40BA7}" type="slidenum">
              <a:rPr lang="fr-FR" smtClean="0"/>
              <a:pPr/>
              <a:t>‹N°›</a:t>
            </a:fld>
            <a:endParaRPr lang="fr-FR"/>
          </a:p>
        </p:txBody>
      </p:sp>
    </p:spTree>
    <p:extLst>
      <p:ext uri="{BB962C8B-B14F-4D97-AF65-F5344CB8AC3E}">
        <p14:creationId xmlns:p14="http://schemas.microsoft.com/office/powerpoint/2010/main" val="129207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8D7088B-B410-E24E-A8A0-C2A993E40BA7}" type="slidenum">
              <a:rPr lang="fr-FR" smtClean="0"/>
              <a:pPr/>
              <a:t>1</a:t>
            </a:fld>
            <a:endParaRPr lang="fr-FR"/>
          </a:p>
        </p:txBody>
      </p:sp>
    </p:spTree>
    <p:extLst>
      <p:ext uri="{BB962C8B-B14F-4D97-AF65-F5344CB8AC3E}">
        <p14:creationId xmlns:p14="http://schemas.microsoft.com/office/powerpoint/2010/main" val="1722900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Cliquez et modifiez le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Cliquez et modifiez le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Cliquez et modifiez le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Cliquez et modifiez le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Cliquez et modifiez le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Cliquez et modifiez le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Cliquez et modifiez le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Cliquez et modifiez le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Cliquez et modifiez le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Cliquez et modifiez le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pPr/>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Cliquez et modifiez le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3/16/2017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19385" y="776149"/>
            <a:ext cx="7766936" cy="2543247"/>
          </a:xfrm>
        </p:spPr>
        <p:txBody>
          <a:bodyPr/>
          <a:lstStyle/>
          <a:p>
            <a:pPr algn="ctr"/>
            <a:r>
              <a:rPr lang="fr-FR" dirty="0" smtClean="0"/>
              <a:t>Information </a:t>
            </a:r>
            <a:r>
              <a:rPr lang="fr-FR" dirty="0" smtClean="0"/>
              <a:t>secondaire</a:t>
            </a:r>
            <a:br>
              <a:rPr lang="fr-FR" dirty="0" smtClean="0"/>
            </a:br>
            <a:endParaRPr lang="fr-FR" dirty="0"/>
          </a:p>
        </p:txBody>
      </p:sp>
      <p:sp>
        <p:nvSpPr>
          <p:cNvPr id="3" name="Sous-titre 2"/>
          <p:cNvSpPr>
            <a:spLocks noGrp="1"/>
          </p:cNvSpPr>
          <p:nvPr>
            <p:ph type="subTitle" idx="1"/>
          </p:nvPr>
        </p:nvSpPr>
        <p:spPr/>
        <p:txBody>
          <a:bodyPr>
            <a:normAutofit/>
          </a:bodyPr>
          <a:lstStyle/>
          <a:p>
            <a:pPr algn="ctr"/>
            <a:endParaRPr lang="fr-FR" sz="4800" dirty="0"/>
          </a:p>
        </p:txBody>
      </p:sp>
    </p:spTree>
    <p:extLst>
      <p:ext uri="{BB962C8B-B14F-4D97-AF65-F5344CB8AC3E}">
        <p14:creationId xmlns:p14="http://schemas.microsoft.com/office/powerpoint/2010/main" val="1431399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Grille de notation</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746544720"/>
              </p:ext>
            </p:extLst>
          </p:nvPr>
        </p:nvGraphicFramePr>
        <p:xfrm>
          <a:off x="1089763" y="1553227"/>
          <a:ext cx="7791190" cy="5059566"/>
        </p:xfrm>
        <a:graphic>
          <a:graphicData uri="http://schemas.openxmlformats.org/drawingml/2006/table">
            <a:tbl>
              <a:tblPr/>
              <a:tblGrid>
                <a:gridCol w="3895595"/>
                <a:gridCol w="3895595"/>
              </a:tblGrid>
              <a:tr h="211989">
                <a:tc>
                  <a:txBody>
                    <a:bodyPr/>
                    <a:lstStyle/>
                    <a:p>
                      <a:r>
                        <a:rPr lang="fr-FR" sz="1050" b="1" dirty="0" smtClean="0">
                          <a:effectLst/>
                          <a:latin typeface="Arial" charset="0"/>
                        </a:rPr>
                        <a:t>Appréciations </a:t>
                      </a:r>
                      <a:endParaRPr lang="fr-FR"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r-FR" sz="1050" b="1">
                          <a:effectLst/>
                          <a:latin typeface="Arial" charset="0"/>
                        </a:rPr>
                        <a:t>Notes </a:t>
                      </a:r>
                      <a:endParaRPr lang="fr-FR"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767054">
                <a:tc>
                  <a:txBody>
                    <a:bodyPr/>
                    <a:lstStyle/>
                    <a:p>
                      <a:r>
                        <a:rPr lang="fr-FR" sz="1050" dirty="0">
                          <a:effectLst/>
                          <a:latin typeface="ArialMT" charset="0"/>
                        </a:rPr>
                        <a:t>La performance correspond aux exigences de la </a:t>
                      </a:r>
                      <a:r>
                        <a:rPr lang="fr-FR" sz="1050" dirty="0" smtClean="0">
                          <a:effectLst/>
                          <a:latin typeface="ArialMT" charset="0"/>
                        </a:rPr>
                        <a:t>matière </a:t>
                      </a:r>
                      <a:r>
                        <a:rPr lang="fr-FR" sz="1050" dirty="0">
                          <a:effectLst/>
                          <a:latin typeface="ArialMT" charset="0"/>
                        </a:rPr>
                        <a:t>et du sujet de </a:t>
                      </a:r>
                      <a:r>
                        <a:rPr lang="fr-FR" sz="1050" dirty="0" smtClean="0">
                          <a:effectLst/>
                          <a:latin typeface="ArialMT" charset="0"/>
                        </a:rPr>
                        <a:t>façon particulièrement adéquate. </a:t>
                      </a:r>
                      <a:r>
                        <a:rPr lang="fr-FR" sz="1050" dirty="0">
                          <a:effectLst/>
                          <a:latin typeface="ArialMT" charset="0"/>
                        </a:rPr>
                        <a:t>La note 10 n’indique pas que la performance de </a:t>
                      </a:r>
                      <a:r>
                        <a:rPr lang="fr-FR" sz="1050" dirty="0" smtClean="0">
                          <a:effectLst/>
                          <a:latin typeface="ArialMT" charset="0"/>
                        </a:rPr>
                        <a:t>l’</a:t>
                      </a:r>
                      <a:r>
                        <a:rPr lang="fr-FR" sz="1050" dirty="0" err="1" smtClean="0">
                          <a:effectLst/>
                          <a:latin typeface="ArialMT" charset="0"/>
                        </a:rPr>
                        <a:t>élève</a:t>
                      </a:r>
                      <a:r>
                        <a:rPr lang="fr-FR" sz="1050" dirty="0" smtClean="0">
                          <a:effectLst/>
                          <a:latin typeface="ArialMT" charset="0"/>
                        </a:rPr>
                        <a:t> </a:t>
                      </a:r>
                      <a:r>
                        <a:rPr lang="fr-FR" sz="1050" dirty="0">
                          <a:effectLst/>
                          <a:latin typeface="ArialMT" charset="0"/>
                        </a:rPr>
                        <a:t>est totalement exempte d’erreurs mais elle correspond à une performance à tous </a:t>
                      </a:r>
                      <a:r>
                        <a:rPr lang="fr-FR" sz="1050" dirty="0" smtClean="0">
                          <a:effectLst/>
                          <a:latin typeface="ArialMT" charset="0"/>
                        </a:rPr>
                        <a:t>égards </a:t>
                      </a:r>
                      <a:r>
                        <a:rPr lang="fr-FR" sz="1050" dirty="0">
                          <a:effectLst/>
                          <a:latin typeface="ArialMT" charset="0"/>
                        </a:rPr>
                        <a:t>exceptionnelle. </a:t>
                      </a:r>
                      <a:endParaRPr lang="fr-FR"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is-IS" sz="1050">
                          <a:effectLst/>
                          <a:latin typeface="ArialMT" charset="0"/>
                        </a:rPr>
                        <a:t>9 - 10 </a:t>
                      </a:r>
                      <a:endParaRPr lang="is-IS"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350756">
                <a:tc>
                  <a:txBody>
                    <a:bodyPr/>
                    <a:lstStyle/>
                    <a:p>
                      <a:r>
                        <a:rPr lang="fr-FR" sz="1050" dirty="0">
                          <a:effectLst/>
                          <a:latin typeface="ArialMT" charset="0"/>
                        </a:rPr>
                        <a:t>La performance correspond pleinement aux exigences de la </a:t>
                      </a:r>
                      <a:r>
                        <a:rPr lang="fr-FR" sz="1050" dirty="0" smtClean="0">
                          <a:effectLst/>
                          <a:latin typeface="ArialMT" charset="0"/>
                        </a:rPr>
                        <a:t>matière </a:t>
                      </a:r>
                      <a:r>
                        <a:rPr lang="fr-FR" sz="1050" dirty="0">
                          <a:effectLst/>
                          <a:latin typeface="ArialMT" charset="0"/>
                        </a:rPr>
                        <a:t>et du sujet </a:t>
                      </a:r>
                      <a:endParaRPr lang="fr-FR"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i-FI" sz="1050">
                          <a:effectLst/>
                          <a:latin typeface="ArialMT" charset="0"/>
                        </a:rPr>
                        <a:t>8 – 8,9 </a:t>
                      </a:r>
                      <a:endParaRPr lang="fi-FI"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350756">
                <a:tc>
                  <a:txBody>
                    <a:bodyPr/>
                    <a:lstStyle/>
                    <a:p>
                      <a:r>
                        <a:rPr lang="fr-FR" sz="1050" dirty="0">
                          <a:effectLst/>
                          <a:latin typeface="ArialMT" charset="0"/>
                        </a:rPr>
                        <a:t>La performance correspond globalement aux exigences de la </a:t>
                      </a:r>
                      <a:r>
                        <a:rPr lang="fr-FR" sz="1050" dirty="0" smtClean="0">
                          <a:effectLst/>
                          <a:latin typeface="ArialMT" charset="0"/>
                        </a:rPr>
                        <a:t>matière </a:t>
                      </a:r>
                      <a:r>
                        <a:rPr lang="fr-FR" sz="1050" dirty="0">
                          <a:effectLst/>
                          <a:latin typeface="ArialMT" charset="0"/>
                        </a:rPr>
                        <a:t>et du sujet. </a:t>
                      </a:r>
                      <a:endParaRPr lang="fr-FR"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i-FI" sz="1050">
                          <a:effectLst/>
                          <a:latin typeface="ArialMT" charset="0"/>
                        </a:rPr>
                        <a:t>7 – 7,9 </a:t>
                      </a:r>
                      <a:endParaRPr lang="fi-FI"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489522">
                <a:tc>
                  <a:txBody>
                    <a:bodyPr/>
                    <a:lstStyle/>
                    <a:p>
                      <a:r>
                        <a:rPr lang="fr-FR" sz="1050" dirty="0">
                          <a:effectLst/>
                          <a:latin typeface="ArialMT" charset="0"/>
                        </a:rPr>
                        <a:t>La performance, quoique </a:t>
                      </a:r>
                      <a:r>
                        <a:rPr lang="fr-FR" sz="1050" dirty="0" smtClean="0">
                          <a:effectLst/>
                          <a:latin typeface="ArialMT" charset="0"/>
                        </a:rPr>
                        <a:t>dénotant </a:t>
                      </a:r>
                      <a:r>
                        <a:rPr lang="fr-FR" sz="1050" dirty="0">
                          <a:effectLst/>
                          <a:latin typeface="ArialMT" charset="0"/>
                        </a:rPr>
                        <a:t>sans doute des insuffisances, correspond encore dans l’ensemble aux exigences de la </a:t>
                      </a:r>
                      <a:r>
                        <a:rPr lang="fr-FR" sz="1050" dirty="0" smtClean="0">
                          <a:effectLst/>
                          <a:latin typeface="ArialMT" charset="0"/>
                        </a:rPr>
                        <a:t>matière </a:t>
                      </a:r>
                      <a:r>
                        <a:rPr lang="fr-FR" sz="1050" dirty="0">
                          <a:effectLst/>
                          <a:latin typeface="ArialMT" charset="0"/>
                        </a:rPr>
                        <a:t>et du sujet. </a:t>
                      </a:r>
                      <a:endParaRPr lang="fr-FR"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i-FI" sz="1050">
                          <a:effectLst/>
                          <a:latin typeface="ArialMT" charset="0"/>
                        </a:rPr>
                        <a:t>6 – 6,9 </a:t>
                      </a:r>
                      <a:endParaRPr lang="fi-FI"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628288">
                <a:tc>
                  <a:txBody>
                    <a:bodyPr/>
                    <a:lstStyle/>
                    <a:p>
                      <a:r>
                        <a:rPr lang="fr-FR" sz="1050" dirty="0">
                          <a:effectLst/>
                          <a:latin typeface="ArialMT" charset="0"/>
                        </a:rPr>
                        <a:t>La performance ne correspond pas aux exigences de la </a:t>
                      </a:r>
                      <a:r>
                        <a:rPr lang="fr-FR" sz="1050" dirty="0" smtClean="0">
                          <a:effectLst/>
                          <a:latin typeface="ArialMT" charset="0"/>
                        </a:rPr>
                        <a:t>matière </a:t>
                      </a:r>
                      <a:r>
                        <a:rPr lang="fr-FR" sz="1050" dirty="0">
                          <a:effectLst/>
                          <a:latin typeface="ArialMT" charset="0"/>
                        </a:rPr>
                        <a:t>et du sujet mais montre que les connaissances de base indispensables existent et qu’on pourra </a:t>
                      </a:r>
                      <a:r>
                        <a:rPr lang="fr-FR" sz="1050" dirty="0" smtClean="0">
                          <a:effectLst/>
                          <a:latin typeface="ArialMT" charset="0"/>
                        </a:rPr>
                        <a:t>remédier </a:t>
                      </a:r>
                      <a:r>
                        <a:rPr lang="fr-FR" sz="1050" dirty="0">
                          <a:effectLst/>
                          <a:latin typeface="ArialMT" charset="0"/>
                        </a:rPr>
                        <a:t>aux </a:t>
                      </a:r>
                      <a:r>
                        <a:rPr lang="fr-FR" sz="1050" dirty="0" smtClean="0">
                          <a:effectLst/>
                          <a:latin typeface="ArialMT" charset="0"/>
                        </a:rPr>
                        <a:t>déficiences </a:t>
                      </a:r>
                      <a:r>
                        <a:rPr lang="fr-FR" sz="1050" dirty="0">
                          <a:effectLst/>
                          <a:latin typeface="ArialMT" charset="0"/>
                        </a:rPr>
                        <a:t>dans des </a:t>
                      </a:r>
                      <a:r>
                        <a:rPr lang="fr-FR" sz="1050" dirty="0" smtClean="0">
                          <a:effectLst/>
                          <a:latin typeface="ArialMT" charset="0"/>
                        </a:rPr>
                        <a:t>délais </a:t>
                      </a:r>
                      <a:r>
                        <a:rPr lang="fr-FR" sz="1050" dirty="0">
                          <a:effectLst/>
                          <a:latin typeface="ArialMT" charset="0"/>
                        </a:rPr>
                        <a:t>relativement </a:t>
                      </a:r>
                      <a:r>
                        <a:rPr lang="fr-FR" sz="1050" dirty="0" smtClean="0">
                          <a:effectLst/>
                          <a:latin typeface="ArialMT" charset="0"/>
                        </a:rPr>
                        <a:t>rapprochés. </a:t>
                      </a:r>
                      <a:endParaRPr lang="fr-FR"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i-FI" sz="1050" dirty="0">
                          <a:effectLst/>
                          <a:latin typeface="ArialMT" charset="0"/>
                        </a:rPr>
                        <a:t>4 – 5,9 </a:t>
                      </a:r>
                      <a:endParaRPr lang="fi-FI"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628288">
                <a:tc>
                  <a:txBody>
                    <a:bodyPr/>
                    <a:lstStyle/>
                    <a:p>
                      <a:r>
                        <a:rPr lang="fr-FR" sz="1050">
                          <a:effectLst/>
                          <a:latin typeface="ArialMT" charset="0"/>
                        </a:rPr>
                        <a:t>La performance ne correspond pas aux exigences de la matière et du sujet les connaissances de base étant si lacunaires qu’on ne pourra remédier aux déficiences que dans des délais relativement éloignés </a:t>
                      </a:r>
                      <a:endParaRPr lang="fr-FR"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i-FI" sz="1050" dirty="0">
                          <a:effectLst/>
                          <a:latin typeface="ArialMT" charset="0"/>
                        </a:rPr>
                        <a:t>2 – 3,9 </a:t>
                      </a:r>
                      <a:endParaRPr lang="fi-FI"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628288">
                <a:tc>
                  <a:txBody>
                    <a:bodyPr/>
                    <a:lstStyle/>
                    <a:p>
                      <a:r>
                        <a:rPr lang="fr-FR" sz="1050">
                          <a:effectLst/>
                          <a:latin typeface="ArialMT" charset="0"/>
                        </a:rPr>
                        <a:t>La performance ne correspond pas aux exigences de la matière et du sujet les connaissances de base étant si lacunaires qu’on ne pourra remédier aux déficiences que dans des délais non prévisibles </a:t>
                      </a:r>
                      <a:endParaRPr lang="fr-FR"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i-FI" sz="1050" dirty="0">
                          <a:effectLst/>
                          <a:latin typeface="ArialMT" charset="0"/>
                        </a:rPr>
                        <a:t>1 – 1,9 </a:t>
                      </a:r>
                      <a:endParaRPr lang="fi-FI"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r h="489522">
                <a:tc>
                  <a:txBody>
                    <a:bodyPr/>
                    <a:lstStyle/>
                    <a:p>
                      <a:r>
                        <a:rPr lang="fr-FR" sz="1050">
                          <a:effectLst/>
                          <a:latin typeface="ArialMT" charset="0"/>
                        </a:rPr>
                        <a:t>L’appréciation sera attribuée dans le cas d’une copie blanche ou inacceptable, d’une absence de réponse ou de réalisation pratique ou de fraude. </a:t>
                      </a:r>
                      <a:endParaRPr lang="fr-FR" sz="105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a:txBody>
                    <a:bodyPr/>
                    <a:lstStyle/>
                    <a:p>
                      <a:r>
                        <a:rPr lang="fr-FR" sz="1050" dirty="0">
                          <a:effectLst/>
                          <a:latin typeface="ArialMT" charset="0"/>
                        </a:rPr>
                        <a:t>0 </a:t>
                      </a:r>
                      <a:endParaRPr lang="fr-FR" sz="1050" dirty="0">
                        <a:effectLst/>
                      </a:endParaRPr>
                    </a:p>
                  </a:txBody>
                  <a:tcPr marL="64333" marR="64333" marT="32167" marB="32167" anchor="ctr">
                    <a:lnL w="6096" cap="flat" cmpd="sng" algn="ctr">
                      <a:solidFill>
                        <a:srgbClr val="000000"/>
                      </a:solidFill>
                      <a:prstDash val="solid"/>
                      <a:round/>
                      <a:headEnd type="none" w="med" len="med"/>
                      <a:tailEnd type="none" w="med" len="med"/>
                    </a:lnL>
                    <a:lnR w="6096"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40194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Support </a:t>
            </a:r>
            <a:endParaRPr lang="fr-FR" dirty="0"/>
          </a:p>
        </p:txBody>
      </p:sp>
      <p:sp>
        <p:nvSpPr>
          <p:cNvPr id="3" name="Espace réservé du contenu 2"/>
          <p:cNvSpPr>
            <a:spLocks noGrp="1"/>
          </p:cNvSpPr>
          <p:nvPr>
            <p:ph idx="1"/>
          </p:nvPr>
        </p:nvSpPr>
        <p:spPr>
          <a:xfrm>
            <a:off x="653210" y="1409027"/>
            <a:ext cx="8596668" cy="3880773"/>
          </a:xfrm>
        </p:spPr>
        <p:txBody>
          <a:bodyPr>
            <a:normAutofit/>
          </a:bodyPr>
          <a:lstStyle/>
          <a:p>
            <a:r>
              <a:rPr lang="fr-FR" sz="1400" dirty="0"/>
              <a:t>Soutien </a:t>
            </a:r>
            <a:r>
              <a:rPr lang="fr-FR" sz="1400" dirty="0" smtClean="0"/>
              <a:t>général </a:t>
            </a:r>
            <a:endParaRPr lang="fr-FR" sz="1400" dirty="0"/>
          </a:p>
          <a:p>
            <a:r>
              <a:rPr lang="fr-FR" sz="1400" dirty="0"/>
              <a:t>Le Soutien </a:t>
            </a:r>
            <a:r>
              <a:rPr lang="fr-FR" sz="1400" dirty="0" smtClean="0"/>
              <a:t>général </a:t>
            </a:r>
            <a:r>
              <a:rPr lang="fr-FR" sz="1400" dirty="0"/>
              <a:t>concerne tout </a:t>
            </a:r>
            <a:r>
              <a:rPr lang="fr-FR" sz="1400" dirty="0" smtClean="0"/>
              <a:t>élève </a:t>
            </a:r>
            <a:r>
              <a:rPr lang="fr-FR" sz="1400" dirty="0"/>
              <a:t>rencontrant des </a:t>
            </a:r>
            <a:r>
              <a:rPr lang="fr-FR" sz="1400" dirty="0" smtClean="0"/>
              <a:t>difficultés </a:t>
            </a:r>
            <a:r>
              <a:rPr lang="fr-FR" sz="1400" dirty="0"/>
              <a:t>sur un volet </a:t>
            </a:r>
            <a:r>
              <a:rPr lang="fr-FR" sz="1400" dirty="0" smtClean="0"/>
              <a:t>spécifique </a:t>
            </a:r>
            <a:r>
              <a:rPr lang="fr-FR" sz="1400" dirty="0"/>
              <a:t>d’une discipline ou ayant besoin de rattraper un retard sur un sujet donné dû notamment au fait qu’il/elle est arrivé(e) plus tard dans </a:t>
            </a:r>
            <a:r>
              <a:rPr lang="fr-FR" sz="1400" dirty="0" smtClean="0"/>
              <a:t>l’école</a:t>
            </a:r>
            <a:r>
              <a:rPr lang="fr-FR" sz="1400" dirty="0"/>
              <a:t>, a </a:t>
            </a:r>
            <a:r>
              <a:rPr lang="fr-FR" sz="1400" dirty="0" smtClean="0"/>
              <a:t>été́ </a:t>
            </a:r>
            <a:r>
              <a:rPr lang="fr-FR" sz="1400" dirty="0"/>
              <a:t>malade ou au fait qu’il/elle </a:t>
            </a:r>
            <a:r>
              <a:rPr lang="fr-FR" sz="1400" dirty="0" smtClean="0"/>
              <a:t>n’étudie </a:t>
            </a:r>
            <a:r>
              <a:rPr lang="fr-FR" sz="1400" dirty="0"/>
              <a:t>pas dans sa langue maternelle. </a:t>
            </a:r>
          </a:p>
          <a:p>
            <a:r>
              <a:rPr lang="fr-FR" sz="1400" dirty="0"/>
              <a:t>Les </a:t>
            </a:r>
            <a:r>
              <a:rPr lang="fr-FR" sz="1400" dirty="0" smtClean="0"/>
              <a:t>élèves </a:t>
            </a:r>
            <a:r>
              <a:rPr lang="fr-FR" sz="1400" dirty="0"/>
              <a:t>peuvent avoir besoin d’une aide </a:t>
            </a:r>
            <a:r>
              <a:rPr lang="fr-FR" sz="1400" dirty="0" smtClean="0"/>
              <a:t>supplémentaire </a:t>
            </a:r>
            <a:r>
              <a:rPr lang="fr-FR" sz="1400" dirty="0"/>
              <a:t>pour </a:t>
            </a:r>
            <a:r>
              <a:rPr lang="fr-FR" sz="1400" dirty="0" smtClean="0"/>
              <a:t>acquérir </a:t>
            </a:r>
            <a:r>
              <a:rPr lang="fr-FR" sz="1400" dirty="0"/>
              <a:t>des </a:t>
            </a:r>
            <a:r>
              <a:rPr lang="fr-FR" sz="1400" dirty="0" smtClean="0"/>
              <a:t>stratégies </a:t>
            </a:r>
            <a:r>
              <a:rPr lang="fr-FR" sz="1400" dirty="0"/>
              <a:t>d’apprentissage ou des aptitudes à </a:t>
            </a:r>
            <a:r>
              <a:rPr lang="fr-FR" sz="1400" dirty="0" smtClean="0"/>
              <a:t>l’étude </a:t>
            </a:r>
            <a:r>
              <a:rPr lang="fr-FR" sz="1400" dirty="0"/>
              <a:t>performantes. </a:t>
            </a:r>
          </a:p>
          <a:p>
            <a:r>
              <a:rPr lang="fr-FR" sz="1400" dirty="0"/>
              <a:t>Soutien </a:t>
            </a:r>
            <a:r>
              <a:rPr lang="fr-FR" sz="1400" dirty="0" smtClean="0"/>
              <a:t>modéré́ </a:t>
            </a:r>
            <a:endParaRPr lang="fr-FR" sz="1400" dirty="0"/>
          </a:p>
          <a:p>
            <a:r>
              <a:rPr lang="fr-FR" sz="1400" dirty="0"/>
              <a:t>Le Soutien </a:t>
            </a:r>
            <a:r>
              <a:rPr lang="fr-FR" sz="1400" dirty="0" smtClean="0"/>
              <a:t>modéré́ </a:t>
            </a:r>
            <a:r>
              <a:rPr lang="fr-FR" sz="1400" dirty="0"/>
              <a:t>est une extension du Soutien </a:t>
            </a:r>
            <a:r>
              <a:rPr lang="fr-FR" sz="1400" dirty="0" smtClean="0"/>
              <a:t>général. </a:t>
            </a:r>
            <a:r>
              <a:rPr lang="fr-FR" sz="1400" dirty="0"/>
              <a:t>Il est dispensé aux </a:t>
            </a:r>
            <a:r>
              <a:rPr lang="fr-FR" sz="1400" dirty="0" smtClean="0"/>
              <a:t>élèves présentant </a:t>
            </a:r>
            <a:r>
              <a:rPr lang="fr-FR" sz="1400" dirty="0"/>
              <a:t>des </a:t>
            </a:r>
            <a:r>
              <a:rPr lang="fr-FR" sz="1400" dirty="0" smtClean="0"/>
              <a:t>difficultés </a:t>
            </a:r>
            <a:r>
              <a:rPr lang="fr-FR" sz="1400" dirty="0"/>
              <a:t>d’apprentissage </a:t>
            </a:r>
            <a:r>
              <a:rPr lang="fr-FR" sz="1400" dirty="0" smtClean="0"/>
              <a:t>modérées </a:t>
            </a:r>
            <a:r>
              <a:rPr lang="fr-FR" sz="1400" dirty="0"/>
              <a:t>ou ayant besoin d’un soutien plus ciblé. </a:t>
            </a:r>
          </a:p>
          <a:p>
            <a:r>
              <a:rPr lang="fr-FR" sz="1400" dirty="0" smtClean="0"/>
              <a:t>Soutien </a:t>
            </a:r>
            <a:r>
              <a:rPr lang="fr-FR" sz="1400" dirty="0"/>
              <a:t>intensif </a:t>
            </a:r>
            <a:endParaRPr lang="fr-FR" sz="1400" dirty="0" smtClean="0"/>
          </a:p>
          <a:p>
            <a:r>
              <a:rPr lang="fr-FR" sz="1400" dirty="0" smtClean="0"/>
              <a:t>Le soutien intensif est </a:t>
            </a:r>
            <a:r>
              <a:rPr lang="fr-FR" sz="1400" dirty="0"/>
              <a:t>assuré aux </a:t>
            </a:r>
            <a:r>
              <a:rPr lang="fr-FR" sz="1400" dirty="0" smtClean="0"/>
              <a:t>élèves présentant </a:t>
            </a:r>
            <a:r>
              <a:rPr lang="fr-FR" sz="1400" dirty="0"/>
              <a:t>des besoins </a:t>
            </a:r>
            <a:r>
              <a:rPr lang="fr-FR" sz="1400" dirty="0" smtClean="0"/>
              <a:t>éducatifs spécifiques afin </a:t>
            </a:r>
            <a:r>
              <a:rPr lang="fr-FR" sz="1400" dirty="0"/>
              <a:t>d’aider </a:t>
            </a:r>
            <a:r>
              <a:rPr lang="fr-FR" sz="1400" dirty="0" smtClean="0"/>
              <a:t>l’</a:t>
            </a:r>
            <a:r>
              <a:rPr lang="fr-FR" sz="1400" dirty="0" err="1" smtClean="0"/>
              <a:t>élève</a:t>
            </a:r>
            <a:r>
              <a:rPr lang="fr-FR" sz="1400" dirty="0" smtClean="0"/>
              <a:t> </a:t>
            </a:r>
            <a:r>
              <a:rPr lang="fr-FR" sz="1400" dirty="0"/>
              <a:t>à </a:t>
            </a:r>
            <a:r>
              <a:rPr lang="fr-FR" sz="1400" dirty="0" smtClean="0"/>
              <a:t>développer </a:t>
            </a:r>
            <a:r>
              <a:rPr lang="fr-FR" sz="1400" dirty="0"/>
              <a:t>les </a:t>
            </a:r>
            <a:r>
              <a:rPr lang="fr-FR" sz="1400" dirty="0" smtClean="0"/>
              <a:t>compétences </a:t>
            </a:r>
            <a:r>
              <a:rPr lang="fr-FR" sz="1400" dirty="0"/>
              <a:t>requises (savoirs, savoir-faire et attitudes </a:t>
            </a:r>
            <a:r>
              <a:rPr lang="fr-FR" sz="1400" dirty="0" smtClean="0"/>
              <a:t>liés </a:t>
            </a:r>
            <a:r>
              <a:rPr lang="fr-FR" sz="1400" dirty="0"/>
              <a:t>à une discipline). </a:t>
            </a:r>
          </a:p>
          <a:p>
            <a:endParaRPr lang="fr-FR" sz="1400" dirty="0"/>
          </a:p>
        </p:txBody>
      </p:sp>
    </p:spTree>
    <p:extLst>
      <p:ext uri="{BB962C8B-B14F-4D97-AF65-F5344CB8AC3E}">
        <p14:creationId xmlns:p14="http://schemas.microsoft.com/office/powerpoint/2010/main" val="1512380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Points forts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Lien primaire/secondaire:</a:t>
            </a:r>
          </a:p>
          <a:p>
            <a:r>
              <a:rPr lang="fr-FR" b="1" dirty="0"/>
              <a:t>La transition de </a:t>
            </a:r>
            <a:r>
              <a:rPr lang="fr-FR" b="1" dirty="0" smtClean="0"/>
              <a:t>qualité́ </a:t>
            </a:r>
            <a:r>
              <a:rPr lang="fr-FR" b="1" dirty="0"/>
              <a:t>permet à l’adolescent : </a:t>
            </a:r>
            <a:endParaRPr lang="fr-FR" dirty="0"/>
          </a:p>
          <a:p>
            <a:pPr>
              <a:buFont typeface="Arial" charset="0"/>
              <a:buChar char="•"/>
            </a:pPr>
            <a:r>
              <a:rPr lang="fr-FR" dirty="0" smtClean="0"/>
              <a:t>       de reconnaitre </a:t>
            </a:r>
            <a:r>
              <a:rPr lang="fr-FR" dirty="0"/>
              <a:t>ses forces et ses </a:t>
            </a:r>
            <a:r>
              <a:rPr lang="fr-FR" dirty="0" smtClean="0"/>
              <a:t>défis;</a:t>
            </a:r>
          </a:p>
          <a:p>
            <a:pPr>
              <a:buFont typeface="Arial" charset="0"/>
              <a:buChar char="•"/>
            </a:pPr>
            <a:r>
              <a:rPr lang="fr-FR" dirty="0"/>
              <a:t> </a:t>
            </a:r>
            <a:r>
              <a:rPr lang="fr-FR" dirty="0" smtClean="0"/>
              <a:t>      d’établir </a:t>
            </a:r>
            <a:r>
              <a:rPr lang="fr-FR" dirty="0"/>
              <a:t>rapidement des relations interpersonnelles de </a:t>
            </a:r>
            <a:r>
              <a:rPr lang="fr-FR" dirty="0" smtClean="0"/>
              <a:t>qualité́ </a:t>
            </a:r>
            <a:r>
              <a:rPr lang="fr-FR" dirty="0"/>
              <a:t>dans son nouvel environnement; </a:t>
            </a:r>
            <a:endParaRPr lang="fr-FR" dirty="0" smtClean="0"/>
          </a:p>
          <a:p>
            <a:pPr>
              <a:buFont typeface="Arial" charset="0"/>
              <a:buChar char="•"/>
            </a:pPr>
            <a:r>
              <a:rPr lang="fr-FR" dirty="0" smtClean="0"/>
              <a:t>       de </a:t>
            </a:r>
            <a:r>
              <a:rPr lang="fr-FR" dirty="0"/>
              <a:t>ressentir un sentiment de </a:t>
            </a:r>
            <a:r>
              <a:rPr lang="fr-FR" dirty="0" smtClean="0"/>
              <a:t>bien-être </a:t>
            </a:r>
            <a:r>
              <a:rPr lang="fr-FR" dirty="0"/>
              <a:t>et de </a:t>
            </a:r>
            <a:r>
              <a:rPr lang="fr-FR" dirty="0" smtClean="0"/>
              <a:t>sécurité́ </a:t>
            </a:r>
            <a:r>
              <a:rPr lang="fr-FR" dirty="0"/>
              <a:t>face à son nouveau milieu de vie qu’est </a:t>
            </a:r>
            <a:r>
              <a:rPr lang="fr-FR" dirty="0" smtClean="0"/>
              <a:t>l‘école </a:t>
            </a:r>
            <a:r>
              <a:rPr lang="fr-FR" dirty="0"/>
              <a:t>secondaire</a:t>
            </a:r>
            <a:r>
              <a:rPr lang="fr-FR" dirty="0" smtClean="0"/>
              <a:t>;</a:t>
            </a:r>
          </a:p>
          <a:p>
            <a:pPr>
              <a:buFont typeface="Arial" charset="0"/>
              <a:buChar char="•"/>
            </a:pPr>
            <a:r>
              <a:rPr lang="fr-FR" dirty="0" smtClean="0"/>
              <a:t>       de développer </a:t>
            </a:r>
            <a:r>
              <a:rPr lang="fr-FR" dirty="0"/>
              <a:t>ou maintenir des attitudes positives envers </a:t>
            </a:r>
            <a:r>
              <a:rPr lang="fr-FR" dirty="0" smtClean="0"/>
              <a:t>l’école </a:t>
            </a:r>
            <a:r>
              <a:rPr lang="fr-FR" dirty="0"/>
              <a:t>et les apprentissages</a:t>
            </a:r>
            <a:r>
              <a:rPr lang="fr-FR" dirty="0" smtClean="0"/>
              <a:t>;</a:t>
            </a:r>
          </a:p>
          <a:p>
            <a:pPr>
              <a:buFont typeface="Arial" charset="0"/>
              <a:buChar char="•"/>
            </a:pPr>
            <a:r>
              <a:rPr lang="fr-FR" dirty="0"/>
              <a:t> </a:t>
            </a:r>
            <a:r>
              <a:rPr lang="fr-FR" dirty="0" smtClean="0"/>
              <a:t>      de développer </a:t>
            </a:r>
            <a:r>
              <a:rPr lang="fr-FR" dirty="0"/>
              <a:t>ou conserver un sentiment de confiance envers sa </a:t>
            </a:r>
            <a:r>
              <a:rPr lang="fr-FR" dirty="0" smtClean="0"/>
              <a:t>réussite </a:t>
            </a:r>
            <a:r>
              <a:rPr lang="fr-FR" dirty="0"/>
              <a:t>scolaire. </a:t>
            </a:r>
          </a:p>
          <a:p>
            <a:endParaRPr lang="fr-FR" dirty="0" smtClean="0"/>
          </a:p>
          <a:p>
            <a:r>
              <a:rPr lang="fr-FR" dirty="0" smtClean="0"/>
              <a:t>Petits effectifs permettant un suivi individuel et personnalisé</a:t>
            </a:r>
          </a:p>
          <a:p>
            <a:r>
              <a:rPr lang="fr-FR" dirty="0" smtClean="0"/>
              <a:t>Professeurs disponibles et engagés dans la réussite de leurs élèves</a:t>
            </a:r>
          </a:p>
          <a:p>
            <a:r>
              <a:rPr lang="fr-FR" dirty="0" smtClean="0"/>
              <a:t>Cours de méthodologie </a:t>
            </a:r>
            <a:endParaRPr lang="fr-FR" dirty="0"/>
          </a:p>
        </p:txBody>
      </p:sp>
    </p:spTree>
    <p:extLst>
      <p:ext uri="{BB962C8B-B14F-4D97-AF65-F5344CB8AC3E}">
        <p14:creationId xmlns:p14="http://schemas.microsoft.com/office/powerpoint/2010/main" val="613129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Equipe éducative</a:t>
            </a:r>
            <a:endParaRPr lang="fr-FR" dirty="0"/>
          </a:p>
        </p:txBody>
      </p:sp>
      <p:sp>
        <p:nvSpPr>
          <p:cNvPr id="3" name="Espace réservé du contenu 2"/>
          <p:cNvSpPr>
            <a:spLocks noGrp="1"/>
          </p:cNvSpPr>
          <p:nvPr>
            <p:ph idx="1"/>
          </p:nvPr>
        </p:nvSpPr>
        <p:spPr>
          <a:xfrm>
            <a:off x="677334" y="2054268"/>
            <a:ext cx="8596668" cy="4283901"/>
          </a:xfrm>
        </p:spPr>
        <p:txBody>
          <a:bodyPr/>
          <a:lstStyle/>
          <a:p>
            <a:r>
              <a:rPr lang="fr-FR" dirty="0" smtClean="0"/>
              <a:t>1 professeur de Langue 1,langue 2 et sciences humaines</a:t>
            </a:r>
          </a:p>
          <a:p>
            <a:r>
              <a:rPr lang="fr-FR" dirty="0" smtClean="0"/>
              <a:t>1 professeur de mathématiques et sciences intégrées</a:t>
            </a:r>
          </a:p>
          <a:p>
            <a:r>
              <a:rPr lang="fr-FR" dirty="0" smtClean="0"/>
              <a:t>1 professeur d’allemand(langue 3)</a:t>
            </a:r>
          </a:p>
          <a:p>
            <a:r>
              <a:rPr lang="fr-FR" dirty="0" smtClean="0"/>
              <a:t>1 professeur de sport</a:t>
            </a:r>
          </a:p>
          <a:p>
            <a:r>
              <a:rPr lang="fr-FR" dirty="0" smtClean="0"/>
              <a:t>1 professeur de musique</a:t>
            </a:r>
          </a:p>
          <a:p>
            <a:r>
              <a:rPr lang="fr-FR" dirty="0" smtClean="0"/>
              <a:t>1 professeur d’arts</a:t>
            </a:r>
          </a:p>
          <a:p>
            <a:r>
              <a:rPr lang="fr-FR" dirty="0" smtClean="0"/>
              <a:t>1 professeur de morale</a:t>
            </a:r>
          </a:p>
          <a:p>
            <a:r>
              <a:rPr lang="fr-FR" dirty="0" smtClean="0"/>
              <a:t>1 professeur d’ICT</a:t>
            </a:r>
          </a:p>
          <a:p>
            <a:endParaRPr lang="fr-FR" dirty="0" smtClean="0"/>
          </a:p>
          <a:p>
            <a:pPr marL="0" indent="0">
              <a:buNone/>
            </a:pPr>
            <a:r>
              <a:rPr lang="fr-FR" dirty="0" smtClean="0"/>
              <a:t>                                 1 professeur principal par classe</a:t>
            </a:r>
            <a:endParaRPr lang="fr-FR" dirty="0"/>
          </a:p>
        </p:txBody>
      </p:sp>
      <p:sp>
        <p:nvSpPr>
          <p:cNvPr id="5" name="Flèche vers la droite 4"/>
          <p:cNvSpPr/>
          <p:nvPr/>
        </p:nvSpPr>
        <p:spPr>
          <a:xfrm>
            <a:off x="1891430" y="562418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766004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 d’emploi du temps</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723681702"/>
              </p:ext>
            </p:extLst>
          </p:nvPr>
        </p:nvGraphicFramePr>
        <p:xfrm>
          <a:off x="576197" y="1340294"/>
          <a:ext cx="9507258" cy="5423567"/>
        </p:xfrm>
        <a:graphic>
          <a:graphicData uri="http://schemas.openxmlformats.org/drawingml/2006/table">
            <a:tbl>
              <a:tblPr/>
              <a:tblGrid>
                <a:gridCol w="700365"/>
                <a:gridCol w="1127025"/>
                <a:gridCol w="1135075"/>
                <a:gridCol w="1191426"/>
                <a:gridCol w="1384631"/>
                <a:gridCol w="1449031"/>
                <a:gridCol w="700365"/>
                <a:gridCol w="1118975"/>
                <a:gridCol w="700365"/>
              </a:tblGrid>
              <a:tr h="208041">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r>
                        <a:rPr lang="fr-FR" sz="1400" b="0" i="0" u="none" strike="noStrike" dirty="0">
                          <a:solidFill>
                            <a:srgbClr val="000000"/>
                          </a:solidFill>
                          <a:effectLst/>
                          <a:latin typeface="Calibri" charset="0"/>
                        </a:rPr>
                        <a:t>lundi</a:t>
                      </a:r>
                    </a:p>
                  </a:txBody>
                  <a:tcPr marL="9713" marR="9713" marT="9713" marB="0" anchor="ctr">
                    <a:lnL>
                      <a:noFill/>
                    </a:lnL>
                    <a:lnR>
                      <a:noFill/>
                    </a:lnR>
                    <a:lnT>
                      <a:noFill/>
                    </a:lnT>
                    <a:lnB>
                      <a:noFill/>
                    </a:lnB>
                    <a:solidFill>
                      <a:srgbClr val="00B0F0"/>
                    </a:solidFill>
                  </a:tcPr>
                </a:tc>
                <a:tc>
                  <a:txBody>
                    <a:bodyPr/>
                    <a:lstStyle/>
                    <a:p>
                      <a:pPr algn="ctr" fontAlgn="b"/>
                      <a:r>
                        <a:rPr lang="fr-FR" sz="1400" b="0" i="0" u="none" strike="noStrike" dirty="0">
                          <a:solidFill>
                            <a:srgbClr val="000000"/>
                          </a:solidFill>
                          <a:effectLst/>
                          <a:latin typeface="Calibri" charset="0"/>
                        </a:rPr>
                        <a:t>mardi</a:t>
                      </a:r>
                    </a:p>
                  </a:txBody>
                  <a:tcPr marL="9713" marR="9713" marT="9713" marB="0" anchor="b">
                    <a:lnL>
                      <a:noFill/>
                    </a:lnL>
                    <a:lnR>
                      <a:noFill/>
                    </a:lnR>
                    <a:lnT>
                      <a:noFill/>
                    </a:lnT>
                    <a:lnB>
                      <a:noFill/>
                    </a:lnB>
                    <a:solidFill>
                      <a:srgbClr val="00B0F0"/>
                    </a:solidFill>
                  </a:tcPr>
                </a:tc>
                <a:tc>
                  <a:txBody>
                    <a:bodyPr/>
                    <a:lstStyle/>
                    <a:p>
                      <a:pPr algn="ctr" fontAlgn="b"/>
                      <a:r>
                        <a:rPr lang="fr-FR" sz="1400" b="0" i="0" u="none" strike="noStrike" dirty="0">
                          <a:solidFill>
                            <a:srgbClr val="000000"/>
                          </a:solidFill>
                          <a:effectLst/>
                          <a:latin typeface="Calibri" charset="0"/>
                        </a:rPr>
                        <a:t>mercredi</a:t>
                      </a:r>
                    </a:p>
                  </a:txBody>
                  <a:tcPr marL="9713" marR="9713" marT="9713" marB="0" anchor="b">
                    <a:lnL>
                      <a:noFill/>
                    </a:lnL>
                    <a:lnR>
                      <a:noFill/>
                    </a:lnR>
                    <a:lnT>
                      <a:noFill/>
                    </a:lnT>
                    <a:lnB>
                      <a:noFill/>
                    </a:lnB>
                    <a:solidFill>
                      <a:srgbClr val="00B0F0"/>
                    </a:solidFill>
                  </a:tcPr>
                </a:tc>
                <a:tc>
                  <a:txBody>
                    <a:bodyPr/>
                    <a:lstStyle/>
                    <a:p>
                      <a:pPr algn="ctr" fontAlgn="b"/>
                      <a:r>
                        <a:rPr lang="fr-FR" sz="1400" b="0" i="0" u="none" strike="noStrike" dirty="0">
                          <a:solidFill>
                            <a:srgbClr val="000000"/>
                          </a:solidFill>
                          <a:effectLst/>
                          <a:latin typeface="Calibri" charset="0"/>
                        </a:rPr>
                        <a:t>jeudi</a:t>
                      </a:r>
                    </a:p>
                  </a:txBody>
                  <a:tcPr marL="9713" marR="9713" marT="9713" marB="0" anchor="b">
                    <a:lnL>
                      <a:noFill/>
                    </a:lnL>
                    <a:lnR>
                      <a:noFill/>
                    </a:lnR>
                    <a:lnT>
                      <a:noFill/>
                    </a:lnT>
                    <a:lnB>
                      <a:noFill/>
                    </a:lnB>
                    <a:solidFill>
                      <a:srgbClr val="00B0F0"/>
                    </a:solidFill>
                  </a:tcPr>
                </a:tc>
                <a:tc>
                  <a:txBody>
                    <a:bodyPr/>
                    <a:lstStyle/>
                    <a:p>
                      <a:pPr algn="ctr" fontAlgn="b"/>
                      <a:r>
                        <a:rPr lang="fr-FR" sz="1400" b="0" i="0" u="none" strike="noStrike" dirty="0">
                          <a:solidFill>
                            <a:srgbClr val="000000"/>
                          </a:solidFill>
                          <a:effectLst/>
                          <a:latin typeface="Calibri" charset="0"/>
                        </a:rPr>
                        <a:t>vendredi</a:t>
                      </a:r>
                    </a:p>
                  </a:txBody>
                  <a:tcPr marL="9713" marR="9713" marT="9713" marB="0" anchor="b">
                    <a:lnL>
                      <a:noFill/>
                    </a:lnL>
                    <a:lnR>
                      <a:noFill/>
                    </a:lnR>
                    <a:lnT>
                      <a:noFill/>
                    </a:lnT>
                    <a:lnB>
                      <a:noFill/>
                    </a:lnB>
                    <a:solidFill>
                      <a:srgbClr val="00B0F0"/>
                    </a:solidFill>
                  </a:tcPr>
                </a:tc>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80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80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fr-FR" sz="1050" b="0" i="0" u="none" strike="noStrike" dirty="0">
                          <a:solidFill>
                            <a:srgbClr val="000000"/>
                          </a:solidFill>
                          <a:effectLst/>
                          <a:latin typeface="Calibri" charset="0"/>
                        </a:rPr>
                        <a:t>8h45-9h30</a:t>
                      </a:r>
                    </a:p>
                  </a:txBody>
                  <a:tcPr marL="9713" marR="9713" marT="9713" marB="0" anchor="b">
                    <a:lnL>
                      <a:noFill/>
                    </a:lnL>
                    <a:lnR>
                      <a:noFill/>
                    </a:lnR>
                    <a:lnT>
                      <a:noFill/>
                    </a:lnT>
                    <a:lnB>
                      <a:noFill/>
                    </a:lnB>
                  </a:tcPr>
                </a:tc>
                <a:tc>
                  <a:txBody>
                    <a:bodyPr/>
                    <a:lstStyle/>
                    <a:p>
                      <a:pPr algn="ctr" fontAlgn="ctr"/>
                      <a:r>
                        <a:rPr lang="fr-FR" sz="1050" b="0" i="0" u="none" strike="noStrike" dirty="0">
                          <a:solidFill>
                            <a:srgbClr val="000000"/>
                          </a:solidFill>
                          <a:effectLst/>
                          <a:latin typeface="Calibri" charset="0"/>
                        </a:rPr>
                        <a:t>langue 2</a:t>
                      </a:r>
                    </a:p>
                  </a:txBody>
                  <a:tcPr marL="9713" marR="9713" marT="9713" marB="0" anchor="ctr">
                    <a:lnL>
                      <a:noFill/>
                    </a:lnL>
                    <a:lnR>
                      <a:noFill/>
                    </a:lnR>
                    <a:lnT>
                      <a:noFill/>
                    </a:lnT>
                    <a:lnB>
                      <a:noFill/>
                    </a:lnB>
                    <a:solidFill>
                      <a:srgbClr val="FFFF00"/>
                    </a:solidFill>
                  </a:tcPr>
                </a:tc>
                <a:tc>
                  <a:txBody>
                    <a:bodyPr/>
                    <a:lstStyle/>
                    <a:p>
                      <a:pPr algn="ctr" fontAlgn="b"/>
                      <a:r>
                        <a:rPr lang="fr-FR" sz="1050" b="0" i="0" u="none" strike="noStrike">
                          <a:solidFill>
                            <a:srgbClr val="000000"/>
                          </a:solidFill>
                          <a:effectLst/>
                          <a:latin typeface="Calibri" charset="0"/>
                        </a:rPr>
                        <a:t>langue 3</a:t>
                      </a:r>
                    </a:p>
                  </a:txBody>
                  <a:tcPr marL="9713" marR="9713" marT="9713" marB="0" anchor="b">
                    <a:lnL>
                      <a:noFill/>
                    </a:lnL>
                    <a:lnR>
                      <a:noFill/>
                    </a:lnR>
                    <a:lnT>
                      <a:noFill/>
                    </a:lnT>
                    <a:lnB>
                      <a:noFill/>
                    </a:lnB>
                    <a:solidFill>
                      <a:srgbClr val="00B0F0"/>
                    </a:solidFill>
                  </a:tcPr>
                </a:tc>
                <a:tc>
                  <a:txBody>
                    <a:bodyPr/>
                    <a:lstStyle/>
                    <a:p>
                      <a:pPr algn="ctr" fontAlgn="b"/>
                      <a:r>
                        <a:rPr lang="fr-FR" sz="1050" b="0" i="0" u="none" strike="noStrike">
                          <a:solidFill>
                            <a:srgbClr val="000000"/>
                          </a:solidFill>
                          <a:effectLst/>
                          <a:latin typeface="Calibri" charset="0"/>
                        </a:rPr>
                        <a:t>musique</a:t>
                      </a:r>
                    </a:p>
                  </a:txBody>
                  <a:tcPr marL="9713" marR="9713" marT="9713" marB="0" anchor="b">
                    <a:lnL>
                      <a:noFill/>
                    </a:lnL>
                    <a:lnR>
                      <a:noFill/>
                    </a:lnR>
                    <a:lnT>
                      <a:noFill/>
                    </a:lnT>
                    <a:lnB>
                      <a:noFill/>
                    </a:lnB>
                    <a:solidFill>
                      <a:srgbClr val="F4B084"/>
                    </a:solidFill>
                  </a:tcPr>
                </a:tc>
                <a:tc>
                  <a:txBody>
                    <a:bodyPr/>
                    <a:lstStyle/>
                    <a:p>
                      <a:pPr algn="ctr" fontAlgn="b"/>
                      <a:r>
                        <a:rPr lang="fr-FR" sz="1050" b="0" i="0" u="none" strike="noStrike">
                          <a:solidFill>
                            <a:srgbClr val="000000"/>
                          </a:solidFill>
                          <a:effectLst/>
                          <a:latin typeface="Calibri" charset="0"/>
                        </a:rPr>
                        <a:t>langue 1</a:t>
                      </a:r>
                    </a:p>
                  </a:txBody>
                  <a:tcPr marL="9713" marR="9713" marT="9713" marB="0" anchor="b">
                    <a:lnL>
                      <a:noFill/>
                    </a:lnL>
                    <a:lnR>
                      <a:noFill/>
                    </a:lnR>
                    <a:lnT>
                      <a:noFill/>
                    </a:lnT>
                    <a:lnB>
                      <a:noFill/>
                    </a:lnB>
                    <a:solidFill>
                      <a:srgbClr val="7030A0"/>
                    </a:solidFill>
                  </a:tcPr>
                </a:tc>
                <a:tc>
                  <a:txBody>
                    <a:bodyPr/>
                    <a:lstStyle/>
                    <a:p>
                      <a:pPr algn="ctr" fontAlgn="b"/>
                      <a:r>
                        <a:rPr lang="fr-FR" sz="1050" b="0" i="0" u="none" strike="noStrike">
                          <a:solidFill>
                            <a:srgbClr val="000000"/>
                          </a:solidFill>
                          <a:effectLst/>
                          <a:latin typeface="Calibri" charset="0"/>
                        </a:rPr>
                        <a:t>EPS</a:t>
                      </a:r>
                    </a:p>
                  </a:txBody>
                  <a:tcPr marL="9713" marR="9713" marT="9713" marB="0" anchor="b">
                    <a:lnL>
                      <a:noFill/>
                    </a:lnL>
                    <a:lnR>
                      <a:noFill/>
                    </a:lnR>
                    <a:lnT>
                      <a:noFill/>
                    </a:lnT>
                    <a:lnB>
                      <a:noFill/>
                    </a:lnB>
                    <a:solidFill>
                      <a:srgbClr val="ED7D31"/>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langue  1</a:t>
                      </a:r>
                    </a:p>
                  </a:txBody>
                  <a:tcPr marL="9713" marR="9713" marT="9713" marB="0" anchor="b">
                    <a:lnL>
                      <a:noFill/>
                    </a:lnL>
                    <a:lnR>
                      <a:noFill/>
                    </a:lnR>
                    <a:lnT>
                      <a:noFill/>
                    </a:lnT>
                    <a:lnB>
                      <a:noFill/>
                    </a:lnB>
                    <a:solidFill>
                      <a:srgbClr val="7030A0"/>
                    </a:solidFill>
                  </a:tcPr>
                </a:tc>
                <a:tc>
                  <a:txBody>
                    <a:bodyPr/>
                    <a:lstStyle/>
                    <a:p>
                      <a:pPr algn="ctr" fontAlgn="b"/>
                      <a:r>
                        <a:rPr lang="fr-FR" sz="1050" b="0" i="0" u="none" strike="noStrike">
                          <a:solidFill>
                            <a:srgbClr val="000000"/>
                          </a:solidFill>
                          <a:effectLst/>
                          <a:latin typeface="Calibri" charset="0"/>
                        </a:rPr>
                        <a:t>3h45</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dirty="0">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cs-CZ" sz="1050" b="0" i="0" u="none" strike="noStrike">
                          <a:solidFill>
                            <a:srgbClr val="000000"/>
                          </a:solidFill>
                          <a:effectLst/>
                          <a:latin typeface="Calibri" charset="0"/>
                        </a:rPr>
                        <a:t>9h30-10h15</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langue 2 </a:t>
                      </a:r>
                    </a:p>
                  </a:txBody>
                  <a:tcPr marL="9713" marR="9713" marT="9713" marB="0" anchor="ctr">
                    <a:lnL>
                      <a:noFill/>
                    </a:lnL>
                    <a:lnR>
                      <a:noFill/>
                    </a:lnR>
                    <a:lnT>
                      <a:noFill/>
                    </a:lnT>
                    <a:lnB>
                      <a:noFill/>
                    </a:lnB>
                    <a:solidFill>
                      <a:srgbClr val="FFFF00"/>
                    </a:solidFill>
                  </a:tcPr>
                </a:tc>
                <a:tc>
                  <a:txBody>
                    <a:bodyPr/>
                    <a:lstStyle/>
                    <a:p>
                      <a:pPr algn="ctr" fontAlgn="b"/>
                      <a:r>
                        <a:rPr lang="fr-FR" sz="1050" b="0" i="0" u="none" strike="noStrike" dirty="0">
                          <a:solidFill>
                            <a:srgbClr val="000000"/>
                          </a:solidFill>
                          <a:effectLst/>
                          <a:latin typeface="Calibri" charset="0"/>
                        </a:rPr>
                        <a:t>morale</a:t>
                      </a:r>
                    </a:p>
                  </a:txBody>
                  <a:tcPr marL="9713" marR="9713" marT="9713" marB="0" anchor="b">
                    <a:lnL>
                      <a:noFill/>
                    </a:lnL>
                    <a:lnR>
                      <a:noFill/>
                    </a:lnR>
                    <a:lnT>
                      <a:noFill/>
                    </a:lnT>
                    <a:lnB>
                      <a:noFill/>
                    </a:lnB>
                    <a:solidFill>
                      <a:srgbClr val="BF8F00"/>
                    </a:solidFill>
                  </a:tcPr>
                </a:tc>
                <a:tc>
                  <a:txBody>
                    <a:bodyPr/>
                    <a:lstStyle/>
                    <a:p>
                      <a:pPr algn="ctr" fontAlgn="b"/>
                      <a:r>
                        <a:rPr lang="fr-FR" sz="1050" b="0" i="0" u="none" strike="noStrike">
                          <a:solidFill>
                            <a:srgbClr val="000000"/>
                          </a:solidFill>
                          <a:effectLst/>
                          <a:latin typeface="Calibri" charset="0"/>
                        </a:rPr>
                        <a:t>ICT</a:t>
                      </a:r>
                    </a:p>
                  </a:txBody>
                  <a:tcPr marL="9713" marR="9713" marT="9713" marB="0" anchor="b">
                    <a:lnL>
                      <a:noFill/>
                    </a:lnL>
                    <a:lnR>
                      <a:noFill/>
                    </a:lnR>
                    <a:lnT>
                      <a:noFill/>
                    </a:lnT>
                    <a:lnB>
                      <a:noFill/>
                    </a:lnB>
                    <a:solidFill>
                      <a:srgbClr val="00B050"/>
                    </a:solidFill>
                  </a:tcPr>
                </a:tc>
                <a:tc>
                  <a:txBody>
                    <a:bodyPr/>
                    <a:lstStyle/>
                    <a:p>
                      <a:pPr algn="ctr" fontAlgn="b"/>
                      <a:r>
                        <a:rPr lang="fr-FR" sz="1050" b="0" i="0" u="none" strike="noStrike">
                          <a:solidFill>
                            <a:srgbClr val="000000"/>
                          </a:solidFill>
                          <a:effectLst/>
                          <a:latin typeface="Calibri" charset="0"/>
                        </a:rPr>
                        <a:t>langue 1</a:t>
                      </a:r>
                    </a:p>
                  </a:txBody>
                  <a:tcPr marL="9713" marR="9713" marT="9713" marB="0" anchor="b">
                    <a:lnL>
                      <a:noFill/>
                    </a:lnL>
                    <a:lnR>
                      <a:noFill/>
                    </a:lnR>
                    <a:lnT>
                      <a:noFill/>
                    </a:lnT>
                    <a:lnB>
                      <a:noFill/>
                    </a:lnB>
                    <a:solidFill>
                      <a:srgbClr val="7030A0"/>
                    </a:solidFill>
                  </a:tcPr>
                </a:tc>
                <a:tc>
                  <a:txBody>
                    <a:bodyPr/>
                    <a:lstStyle/>
                    <a:p>
                      <a:pPr algn="ctr" fontAlgn="b"/>
                      <a:r>
                        <a:rPr lang="fr-FR" sz="1050" b="0" i="0" u="none" strike="noStrike">
                          <a:solidFill>
                            <a:srgbClr val="000000"/>
                          </a:solidFill>
                          <a:effectLst/>
                          <a:latin typeface="Calibri" charset="0"/>
                        </a:rPr>
                        <a:t>EPS</a:t>
                      </a:r>
                    </a:p>
                  </a:txBody>
                  <a:tcPr marL="9713" marR="9713" marT="9713" marB="0" anchor="b">
                    <a:lnL>
                      <a:noFill/>
                    </a:lnL>
                    <a:lnR>
                      <a:noFill/>
                    </a:lnR>
                    <a:lnT>
                      <a:noFill/>
                    </a:lnT>
                    <a:lnB>
                      <a:noFill/>
                    </a:lnB>
                    <a:solidFill>
                      <a:srgbClr val="ED7D31"/>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langue 2</a:t>
                      </a:r>
                    </a:p>
                  </a:txBody>
                  <a:tcPr marL="9713" marR="9713" marT="9713" marB="0" anchor="b">
                    <a:lnL>
                      <a:noFill/>
                    </a:lnL>
                    <a:lnR>
                      <a:noFill/>
                    </a:lnR>
                    <a:lnT>
                      <a:noFill/>
                    </a:lnT>
                    <a:lnB>
                      <a:noFill/>
                    </a:lnB>
                    <a:solidFill>
                      <a:srgbClr val="FFFF00"/>
                    </a:solidFill>
                  </a:tcPr>
                </a:tc>
                <a:tc>
                  <a:txBody>
                    <a:bodyPr/>
                    <a:lstStyle/>
                    <a:p>
                      <a:pPr algn="ctr" fontAlgn="b"/>
                      <a:r>
                        <a:rPr lang="fr-FR" sz="1050" b="0" i="0" u="none" strike="noStrike">
                          <a:solidFill>
                            <a:srgbClr val="000000"/>
                          </a:solidFill>
                          <a:effectLst/>
                          <a:latin typeface="Calibri" charset="0"/>
                        </a:rPr>
                        <a:t>4h30 </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ru-RU" sz="1050" b="0" i="0" u="none" strike="noStrike">
                          <a:solidFill>
                            <a:srgbClr val="000000"/>
                          </a:solidFill>
                          <a:effectLst/>
                          <a:latin typeface="Calibri" charset="0"/>
                        </a:rPr>
                        <a:t>10h15-10h40</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break</a:t>
                      </a:r>
                    </a:p>
                  </a:txBody>
                  <a:tcPr marL="9713" marR="9713" marT="9713" marB="0" anchor="ctr">
                    <a:lnL>
                      <a:noFill/>
                    </a:lnL>
                    <a:lnR>
                      <a:noFill/>
                    </a:lnR>
                    <a:lnT>
                      <a:noFill/>
                    </a:lnT>
                    <a:lnB>
                      <a:noFill/>
                    </a:lnB>
                    <a:solidFill>
                      <a:srgbClr val="FFC000"/>
                    </a:solidFill>
                  </a:tcPr>
                </a:tc>
                <a:tc>
                  <a:txBody>
                    <a:bodyPr/>
                    <a:lstStyle/>
                    <a:p>
                      <a:pPr algn="ctr" fontAlgn="b"/>
                      <a:r>
                        <a:rPr lang="fr-FR" sz="1050" b="0" i="0" u="none" strike="noStrike" dirty="0">
                          <a:solidFill>
                            <a:srgbClr val="000000"/>
                          </a:solidFill>
                          <a:effectLst/>
                          <a:latin typeface="Calibri" charset="0"/>
                        </a:rPr>
                        <a:t>break</a:t>
                      </a:r>
                    </a:p>
                  </a:txBody>
                  <a:tcPr marL="9713" marR="9713" marT="9713" marB="0" anchor="b">
                    <a:lnL>
                      <a:noFill/>
                    </a:lnL>
                    <a:lnR>
                      <a:noFill/>
                    </a:lnR>
                    <a:lnT>
                      <a:noFill/>
                    </a:lnT>
                    <a:lnB>
                      <a:noFill/>
                    </a:lnB>
                    <a:solidFill>
                      <a:srgbClr val="FFC000"/>
                    </a:solidFill>
                  </a:tcPr>
                </a:tc>
                <a:tc>
                  <a:txBody>
                    <a:bodyPr/>
                    <a:lstStyle/>
                    <a:p>
                      <a:pPr algn="ctr" fontAlgn="b"/>
                      <a:r>
                        <a:rPr lang="fr-FR" sz="1050" b="0" i="0" u="none" strike="noStrike" dirty="0">
                          <a:solidFill>
                            <a:srgbClr val="000000"/>
                          </a:solidFill>
                          <a:effectLst/>
                          <a:latin typeface="Calibri" charset="0"/>
                        </a:rPr>
                        <a:t>break</a:t>
                      </a:r>
                    </a:p>
                  </a:txBody>
                  <a:tcPr marL="9713" marR="9713" marT="9713" marB="0" anchor="b">
                    <a:lnL>
                      <a:noFill/>
                    </a:lnL>
                    <a:lnR>
                      <a:noFill/>
                    </a:lnR>
                    <a:lnT>
                      <a:noFill/>
                    </a:lnT>
                    <a:lnB>
                      <a:noFill/>
                    </a:lnB>
                    <a:solidFill>
                      <a:srgbClr val="FFC000"/>
                    </a:solidFill>
                  </a:tcPr>
                </a:tc>
                <a:tc>
                  <a:txBody>
                    <a:bodyPr/>
                    <a:lstStyle/>
                    <a:p>
                      <a:pPr algn="ctr" fontAlgn="b"/>
                      <a:r>
                        <a:rPr lang="fr-FR" sz="1050" b="0" i="0" u="none" strike="noStrike">
                          <a:solidFill>
                            <a:srgbClr val="000000"/>
                          </a:solidFill>
                          <a:effectLst/>
                          <a:latin typeface="Calibri" charset="0"/>
                        </a:rPr>
                        <a:t>break</a:t>
                      </a:r>
                    </a:p>
                  </a:txBody>
                  <a:tcPr marL="9713" marR="9713" marT="9713" marB="0" anchor="b">
                    <a:lnL>
                      <a:noFill/>
                    </a:lnL>
                    <a:lnR>
                      <a:noFill/>
                    </a:lnR>
                    <a:lnT>
                      <a:noFill/>
                    </a:lnT>
                    <a:lnB>
                      <a:noFill/>
                    </a:lnB>
                    <a:solidFill>
                      <a:srgbClr val="FFC000"/>
                    </a:solidFill>
                  </a:tcPr>
                </a:tc>
                <a:tc>
                  <a:txBody>
                    <a:bodyPr/>
                    <a:lstStyle/>
                    <a:p>
                      <a:pPr algn="ctr" fontAlgn="b"/>
                      <a:r>
                        <a:rPr lang="fr-FR" sz="1050" b="0" i="0" u="none" strike="noStrike">
                          <a:solidFill>
                            <a:srgbClr val="000000"/>
                          </a:solidFill>
                          <a:effectLst/>
                          <a:latin typeface="Calibri" charset="0"/>
                        </a:rPr>
                        <a:t>break</a:t>
                      </a:r>
                    </a:p>
                  </a:txBody>
                  <a:tcPr marL="9713" marR="9713" marT="9713" marB="0" anchor="b">
                    <a:lnL>
                      <a:noFill/>
                    </a:lnL>
                    <a:lnR>
                      <a:noFill/>
                    </a:lnR>
                    <a:lnT>
                      <a:noFill/>
                    </a:lnT>
                    <a:lnB>
                      <a:noFill/>
                    </a:lnB>
                    <a:solidFill>
                      <a:srgbClr val="FFC000"/>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langue 3 </a:t>
                      </a:r>
                    </a:p>
                  </a:txBody>
                  <a:tcPr marL="9713" marR="9713" marT="9713" marB="0" anchor="b">
                    <a:lnL>
                      <a:noFill/>
                    </a:lnL>
                    <a:lnR>
                      <a:noFill/>
                    </a:lnR>
                    <a:lnT>
                      <a:noFill/>
                    </a:lnT>
                    <a:lnB>
                      <a:noFill/>
                    </a:lnB>
                    <a:solidFill>
                      <a:srgbClr val="00B0F0"/>
                    </a:solidFill>
                  </a:tcPr>
                </a:tc>
                <a:tc>
                  <a:txBody>
                    <a:bodyPr/>
                    <a:lstStyle/>
                    <a:p>
                      <a:pPr algn="ctr" fontAlgn="b"/>
                      <a:r>
                        <a:rPr lang="fr-FR" sz="1050" b="0" i="0" u="none" strike="noStrike">
                          <a:solidFill>
                            <a:srgbClr val="000000"/>
                          </a:solidFill>
                          <a:effectLst/>
                          <a:latin typeface="Calibri" charset="0"/>
                        </a:rPr>
                        <a:t>1h30</a:t>
                      </a:r>
                    </a:p>
                  </a:txBody>
                  <a:tcPr marL="9713" marR="9713" marT="9713" marB="0" anchor="b">
                    <a:lnL>
                      <a:noFill/>
                    </a:lnL>
                    <a:lnR>
                      <a:noFill/>
                    </a:lnR>
                    <a:lnT>
                      <a:noFill/>
                    </a:lnT>
                    <a:lnB>
                      <a:noFill/>
                    </a:lnB>
                    <a:solidFill>
                      <a:srgbClr val="FFFFFF"/>
                    </a:solidFill>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cs-CZ" sz="1050" b="0" i="0" u="none" strike="noStrike">
                          <a:solidFill>
                            <a:srgbClr val="000000"/>
                          </a:solidFill>
                          <a:effectLst/>
                          <a:latin typeface="Calibri" charset="0"/>
                        </a:rPr>
                        <a:t>10h40-11h30</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sciences intégrees</a:t>
                      </a:r>
                    </a:p>
                  </a:txBody>
                  <a:tcPr marL="9713" marR="9713" marT="9713" marB="0" anchor="ctr">
                    <a:lnL>
                      <a:noFill/>
                    </a:lnL>
                    <a:lnR>
                      <a:noFill/>
                    </a:lnR>
                    <a:lnT>
                      <a:noFill/>
                    </a:lnT>
                    <a:lnB>
                      <a:noFill/>
                    </a:lnB>
                    <a:solidFill>
                      <a:srgbClr val="92D050"/>
                    </a:solidFill>
                  </a:tcPr>
                </a:tc>
                <a:tc>
                  <a:txBody>
                    <a:bodyPr/>
                    <a:lstStyle/>
                    <a:p>
                      <a:pPr algn="ctr" fontAlgn="b"/>
                      <a:r>
                        <a:rPr lang="fr-FR" sz="1050" b="0" i="0" u="none" strike="noStrike">
                          <a:solidFill>
                            <a:srgbClr val="000000"/>
                          </a:solidFill>
                          <a:effectLst/>
                          <a:latin typeface="Calibri" charset="0"/>
                        </a:rPr>
                        <a:t>mathématiques</a:t>
                      </a:r>
                    </a:p>
                  </a:txBody>
                  <a:tcPr marL="9713" marR="9713" marT="9713" marB="0" anchor="b">
                    <a:lnL>
                      <a:noFill/>
                    </a:lnL>
                    <a:lnR>
                      <a:noFill/>
                    </a:lnR>
                    <a:lnT>
                      <a:noFill/>
                    </a:lnT>
                    <a:lnB>
                      <a:noFill/>
                    </a:lnB>
                    <a:solidFill>
                      <a:srgbClr val="D9E1F2"/>
                    </a:solidFill>
                  </a:tcPr>
                </a:tc>
                <a:tc>
                  <a:txBody>
                    <a:bodyPr/>
                    <a:lstStyle/>
                    <a:p>
                      <a:pPr algn="ctr" fontAlgn="b"/>
                      <a:r>
                        <a:rPr lang="fr-FR" sz="1050" b="0" i="0" u="none" strike="noStrike" dirty="0">
                          <a:solidFill>
                            <a:srgbClr val="000000"/>
                          </a:solidFill>
                          <a:effectLst/>
                          <a:latin typeface="Calibri" charset="0"/>
                        </a:rPr>
                        <a:t>sciences intégrées</a:t>
                      </a:r>
                    </a:p>
                  </a:txBody>
                  <a:tcPr marL="9713" marR="9713" marT="9713" marB="0" anchor="b">
                    <a:lnL>
                      <a:noFill/>
                    </a:lnL>
                    <a:lnR>
                      <a:noFill/>
                    </a:lnR>
                    <a:lnT>
                      <a:noFill/>
                    </a:lnT>
                    <a:lnB>
                      <a:noFill/>
                    </a:lnB>
                    <a:solidFill>
                      <a:srgbClr val="92D050"/>
                    </a:solidFill>
                  </a:tcPr>
                </a:tc>
                <a:tc>
                  <a:txBody>
                    <a:bodyPr/>
                    <a:lstStyle/>
                    <a:p>
                      <a:pPr algn="ctr" fontAlgn="b"/>
                      <a:r>
                        <a:rPr lang="fr-FR" sz="1050" b="0" i="0" u="none" strike="noStrike">
                          <a:solidFill>
                            <a:srgbClr val="000000"/>
                          </a:solidFill>
                          <a:effectLst/>
                          <a:latin typeface="Calibri" charset="0"/>
                        </a:rPr>
                        <a:t>langue 3</a:t>
                      </a:r>
                    </a:p>
                  </a:txBody>
                  <a:tcPr marL="9713" marR="9713" marT="9713" marB="0" anchor="b">
                    <a:lnL>
                      <a:noFill/>
                    </a:lnL>
                    <a:lnR>
                      <a:noFill/>
                    </a:lnR>
                    <a:lnT>
                      <a:noFill/>
                    </a:lnT>
                    <a:lnB>
                      <a:noFill/>
                    </a:lnB>
                    <a:solidFill>
                      <a:srgbClr val="00B0F0"/>
                    </a:solidFill>
                  </a:tcPr>
                </a:tc>
                <a:tc>
                  <a:txBody>
                    <a:bodyPr/>
                    <a:lstStyle/>
                    <a:p>
                      <a:pPr algn="ctr" fontAlgn="b"/>
                      <a:r>
                        <a:rPr lang="fr-FR" sz="1050" b="0" i="0" u="none" strike="noStrike">
                          <a:solidFill>
                            <a:srgbClr val="000000"/>
                          </a:solidFill>
                          <a:effectLst/>
                          <a:latin typeface="Calibri" charset="0"/>
                        </a:rPr>
                        <a:t>sciences humaines</a:t>
                      </a:r>
                    </a:p>
                  </a:txBody>
                  <a:tcPr marL="9713" marR="9713" marT="9713" marB="0" anchor="b">
                    <a:lnL>
                      <a:noFill/>
                    </a:lnL>
                    <a:lnR>
                      <a:noFill/>
                    </a:lnR>
                    <a:lnT>
                      <a:noFill/>
                    </a:lnT>
                    <a:lnB>
                      <a:noFill/>
                    </a:lnB>
                    <a:solidFill>
                      <a:srgbClr val="FFF2CC"/>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maths</a:t>
                      </a:r>
                    </a:p>
                  </a:txBody>
                  <a:tcPr marL="9713" marR="9713" marT="9713" marB="0" anchor="b">
                    <a:lnL>
                      <a:noFill/>
                    </a:lnL>
                    <a:lnR>
                      <a:noFill/>
                    </a:lnR>
                    <a:lnT>
                      <a:noFill/>
                    </a:lnT>
                    <a:lnB>
                      <a:noFill/>
                    </a:lnB>
                    <a:solidFill>
                      <a:srgbClr val="D9E1F2"/>
                    </a:solidFill>
                  </a:tcPr>
                </a:tc>
                <a:tc>
                  <a:txBody>
                    <a:bodyPr/>
                    <a:lstStyle/>
                    <a:p>
                      <a:pPr algn="ctr" fontAlgn="b"/>
                      <a:r>
                        <a:rPr lang="fr-FR" sz="1050" b="0" i="0" u="none" strike="noStrike">
                          <a:solidFill>
                            <a:srgbClr val="000000"/>
                          </a:solidFill>
                          <a:effectLst/>
                          <a:latin typeface="Calibri" charset="0"/>
                        </a:rPr>
                        <a:t>3h</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cs-CZ" sz="1050" b="0" i="0" u="none" strike="noStrike">
                          <a:solidFill>
                            <a:srgbClr val="000000"/>
                          </a:solidFill>
                          <a:effectLst/>
                          <a:latin typeface="Calibri" charset="0"/>
                        </a:rPr>
                        <a:t>11h30-12h15</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arts</a:t>
                      </a:r>
                    </a:p>
                  </a:txBody>
                  <a:tcPr marL="9713" marR="9713" marT="9713" marB="0" anchor="ctr">
                    <a:lnL>
                      <a:noFill/>
                    </a:lnL>
                    <a:lnR>
                      <a:noFill/>
                    </a:lnR>
                    <a:lnT>
                      <a:noFill/>
                    </a:lnT>
                    <a:lnB>
                      <a:noFill/>
                    </a:lnB>
                    <a:solidFill>
                      <a:srgbClr val="FF0000"/>
                    </a:solidFill>
                  </a:tcPr>
                </a:tc>
                <a:tc>
                  <a:txBody>
                    <a:bodyPr/>
                    <a:lstStyle/>
                    <a:p>
                      <a:pPr algn="ctr" fontAlgn="b"/>
                      <a:r>
                        <a:rPr lang="fr-FR" sz="1050" b="0" i="0" u="none" strike="noStrike">
                          <a:solidFill>
                            <a:srgbClr val="000000"/>
                          </a:solidFill>
                          <a:effectLst/>
                          <a:latin typeface="Calibri" charset="0"/>
                        </a:rPr>
                        <a:t>langue 1</a:t>
                      </a:r>
                    </a:p>
                  </a:txBody>
                  <a:tcPr marL="9713" marR="9713" marT="9713" marB="0" anchor="b">
                    <a:lnL>
                      <a:noFill/>
                    </a:lnL>
                    <a:lnR>
                      <a:noFill/>
                    </a:lnR>
                    <a:lnT>
                      <a:noFill/>
                    </a:lnT>
                    <a:lnB>
                      <a:noFill/>
                    </a:lnB>
                    <a:solidFill>
                      <a:srgbClr val="7030A0"/>
                    </a:solidFill>
                  </a:tcPr>
                </a:tc>
                <a:tc>
                  <a:txBody>
                    <a:bodyPr/>
                    <a:lstStyle/>
                    <a:p>
                      <a:pPr algn="ctr" fontAlgn="b"/>
                      <a:r>
                        <a:rPr lang="fr-FR" sz="1050" b="0" i="0" u="none" strike="noStrike">
                          <a:solidFill>
                            <a:srgbClr val="000000"/>
                          </a:solidFill>
                          <a:effectLst/>
                          <a:latin typeface="Calibri" charset="0"/>
                        </a:rPr>
                        <a:t>sciences humaines</a:t>
                      </a:r>
                    </a:p>
                  </a:txBody>
                  <a:tcPr marL="9713" marR="9713" marT="9713" marB="0" anchor="b">
                    <a:lnL>
                      <a:noFill/>
                    </a:lnL>
                    <a:lnR>
                      <a:noFill/>
                    </a:lnR>
                    <a:lnT>
                      <a:noFill/>
                    </a:lnT>
                    <a:lnB>
                      <a:noFill/>
                    </a:lnB>
                    <a:solidFill>
                      <a:srgbClr val="FFF2CC"/>
                    </a:solidFill>
                  </a:tcPr>
                </a:tc>
                <a:tc>
                  <a:txBody>
                    <a:bodyPr/>
                    <a:lstStyle/>
                    <a:p>
                      <a:pPr algn="ctr" fontAlgn="b"/>
                      <a:r>
                        <a:rPr lang="fr-FR" sz="1050" b="0" i="0" u="none" strike="noStrike" dirty="0">
                          <a:solidFill>
                            <a:srgbClr val="000000"/>
                          </a:solidFill>
                          <a:effectLst/>
                          <a:latin typeface="Calibri" charset="0"/>
                        </a:rPr>
                        <a:t>sciences intégrées</a:t>
                      </a:r>
                    </a:p>
                  </a:txBody>
                  <a:tcPr marL="9713" marR="9713" marT="9713" marB="0" anchor="b">
                    <a:lnL>
                      <a:noFill/>
                    </a:lnL>
                    <a:lnR>
                      <a:noFill/>
                    </a:lnR>
                    <a:lnT>
                      <a:noFill/>
                    </a:lnT>
                    <a:lnB>
                      <a:noFill/>
                    </a:lnB>
                    <a:solidFill>
                      <a:srgbClr val="92D050"/>
                    </a:solidFill>
                  </a:tcPr>
                </a:tc>
                <a:tc>
                  <a:txBody>
                    <a:bodyPr/>
                    <a:lstStyle/>
                    <a:p>
                      <a:pPr algn="ctr" fontAlgn="b"/>
                      <a:r>
                        <a:rPr lang="fr-FR" sz="1050" b="0" i="0" u="none" strike="noStrike">
                          <a:solidFill>
                            <a:srgbClr val="000000"/>
                          </a:solidFill>
                          <a:effectLst/>
                          <a:latin typeface="Calibri" charset="0"/>
                        </a:rPr>
                        <a:t>langue 1</a:t>
                      </a:r>
                    </a:p>
                  </a:txBody>
                  <a:tcPr marL="9713" marR="9713" marT="9713" marB="0" anchor="b">
                    <a:lnL>
                      <a:noFill/>
                    </a:lnL>
                    <a:lnR>
                      <a:noFill/>
                    </a:lnR>
                    <a:lnT>
                      <a:noFill/>
                    </a:lnT>
                    <a:lnB>
                      <a:noFill/>
                    </a:lnB>
                    <a:solidFill>
                      <a:srgbClr val="7030A0"/>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sciences humaines</a:t>
                      </a:r>
                    </a:p>
                  </a:txBody>
                  <a:tcPr marL="9713" marR="9713" marT="9713" marB="0" anchor="b">
                    <a:lnL>
                      <a:noFill/>
                    </a:lnL>
                    <a:lnR>
                      <a:noFill/>
                    </a:lnR>
                    <a:lnT>
                      <a:noFill/>
                    </a:lnT>
                    <a:lnB>
                      <a:noFill/>
                    </a:lnB>
                    <a:solidFill>
                      <a:srgbClr val="FFF2CC"/>
                    </a:solidFill>
                  </a:tcPr>
                </a:tc>
                <a:tc>
                  <a:txBody>
                    <a:bodyPr/>
                    <a:lstStyle/>
                    <a:p>
                      <a:pPr algn="ctr" fontAlgn="b"/>
                      <a:r>
                        <a:rPr lang="is-IS" sz="1050" b="0" i="0" u="none" strike="noStrike">
                          <a:solidFill>
                            <a:srgbClr val="000000"/>
                          </a:solidFill>
                          <a:effectLst/>
                          <a:latin typeface="Calibri" charset="0"/>
                        </a:rPr>
                        <a:t>2h15</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is-IS" sz="1050" b="0" i="0" u="none" strike="noStrike">
                          <a:solidFill>
                            <a:srgbClr val="000000"/>
                          </a:solidFill>
                          <a:effectLst/>
                          <a:latin typeface="Calibri" charset="0"/>
                        </a:rPr>
                        <a:t>12h15-13h</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arts</a:t>
                      </a:r>
                    </a:p>
                  </a:txBody>
                  <a:tcPr marL="9713" marR="9713" marT="9713" marB="0" anchor="ctr">
                    <a:lnL>
                      <a:noFill/>
                    </a:lnL>
                    <a:lnR>
                      <a:noFill/>
                    </a:lnR>
                    <a:lnT>
                      <a:noFill/>
                    </a:lnT>
                    <a:lnB>
                      <a:noFill/>
                    </a:lnB>
                    <a:solidFill>
                      <a:srgbClr val="FF0000"/>
                    </a:solidFill>
                  </a:tcPr>
                </a:tc>
                <a:tc>
                  <a:txBody>
                    <a:bodyPr/>
                    <a:lstStyle/>
                    <a:p>
                      <a:pPr algn="ctr" fontAlgn="b"/>
                      <a:r>
                        <a:rPr lang="fr-FR" sz="1050" b="0" i="0" u="none" strike="noStrike">
                          <a:solidFill>
                            <a:srgbClr val="000000"/>
                          </a:solidFill>
                          <a:effectLst/>
                          <a:latin typeface="Calibri" charset="0"/>
                        </a:rPr>
                        <a:t>langue 2</a:t>
                      </a:r>
                    </a:p>
                  </a:txBody>
                  <a:tcPr marL="9713" marR="9713" marT="9713" marB="0" anchor="b">
                    <a:lnL>
                      <a:noFill/>
                    </a:lnL>
                    <a:lnR>
                      <a:noFill/>
                    </a:lnR>
                    <a:lnT>
                      <a:noFill/>
                    </a:lnT>
                    <a:lnB>
                      <a:noFill/>
                    </a:lnB>
                    <a:solidFill>
                      <a:srgbClr val="FFFF00"/>
                    </a:solidFill>
                  </a:tcPr>
                </a:tc>
                <a:tc>
                  <a:txBody>
                    <a:bodyPr/>
                    <a:lstStyle/>
                    <a:p>
                      <a:pPr algn="ctr" fontAlgn="b"/>
                      <a:r>
                        <a:rPr lang="fr-FR" sz="1050" b="0" i="0" u="none" strike="noStrike">
                          <a:solidFill>
                            <a:srgbClr val="000000"/>
                          </a:solidFill>
                          <a:effectLst/>
                          <a:latin typeface="Calibri" charset="0"/>
                        </a:rPr>
                        <a:t>morale</a:t>
                      </a:r>
                    </a:p>
                  </a:txBody>
                  <a:tcPr marL="9713" marR="9713" marT="9713" marB="0" anchor="b">
                    <a:lnL>
                      <a:noFill/>
                    </a:lnL>
                    <a:lnR>
                      <a:noFill/>
                    </a:lnR>
                    <a:lnT>
                      <a:noFill/>
                    </a:lnT>
                    <a:lnB>
                      <a:noFill/>
                    </a:lnB>
                    <a:solidFill>
                      <a:srgbClr val="BF8F00"/>
                    </a:solidFill>
                  </a:tcPr>
                </a:tc>
                <a:tc>
                  <a:txBody>
                    <a:bodyPr/>
                    <a:lstStyle/>
                    <a:p>
                      <a:pPr algn="ctr" fontAlgn="b"/>
                      <a:r>
                        <a:rPr lang="fr-FR" sz="1050" b="0" i="0" u="none" strike="noStrike">
                          <a:solidFill>
                            <a:srgbClr val="000000"/>
                          </a:solidFill>
                          <a:effectLst/>
                          <a:latin typeface="Calibri" charset="0"/>
                        </a:rPr>
                        <a:t>sciences intégrées</a:t>
                      </a:r>
                    </a:p>
                  </a:txBody>
                  <a:tcPr marL="9713" marR="9713" marT="9713" marB="0" anchor="b">
                    <a:lnL>
                      <a:noFill/>
                    </a:lnL>
                    <a:lnR>
                      <a:noFill/>
                    </a:lnR>
                    <a:lnT>
                      <a:noFill/>
                    </a:lnT>
                    <a:lnB>
                      <a:noFill/>
                    </a:lnB>
                    <a:solidFill>
                      <a:srgbClr val="92D050"/>
                    </a:solidFill>
                  </a:tcPr>
                </a:tc>
                <a:tc>
                  <a:txBody>
                    <a:bodyPr/>
                    <a:lstStyle/>
                    <a:p>
                      <a:pPr algn="ctr" fontAlgn="b"/>
                      <a:r>
                        <a:rPr lang="fr-FR" sz="1050" b="0" i="0" u="none" strike="noStrike" dirty="0">
                          <a:solidFill>
                            <a:srgbClr val="000000"/>
                          </a:solidFill>
                          <a:effectLst/>
                          <a:latin typeface="Calibri" charset="0"/>
                        </a:rPr>
                        <a:t>mathématiques</a:t>
                      </a:r>
                    </a:p>
                  </a:txBody>
                  <a:tcPr marL="9713" marR="9713" marT="9713" marB="0" anchor="b">
                    <a:lnL>
                      <a:noFill/>
                    </a:lnL>
                    <a:lnR>
                      <a:noFill/>
                    </a:lnR>
                    <a:lnT>
                      <a:noFill/>
                    </a:lnT>
                    <a:lnB>
                      <a:noFill/>
                    </a:lnB>
                    <a:solidFill>
                      <a:srgbClr val="D9E1F2"/>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sciences intégrées</a:t>
                      </a:r>
                    </a:p>
                  </a:txBody>
                  <a:tcPr marL="9713" marR="9713" marT="9713" marB="0" anchor="b">
                    <a:lnL>
                      <a:noFill/>
                    </a:lnL>
                    <a:lnR>
                      <a:noFill/>
                    </a:lnR>
                    <a:lnT>
                      <a:noFill/>
                    </a:lnT>
                    <a:lnB>
                      <a:noFill/>
                    </a:lnB>
                    <a:solidFill>
                      <a:srgbClr val="92D050"/>
                    </a:solidFill>
                  </a:tcPr>
                </a:tc>
                <a:tc>
                  <a:txBody>
                    <a:bodyPr/>
                    <a:lstStyle/>
                    <a:p>
                      <a:pPr algn="ctr" fontAlgn="b"/>
                      <a:r>
                        <a:rPr lang="fr-FR" sz="1050" b="0" i="0" u="none" strike="noStrike">
                          <a:solidFill>
                            <a:srgbClr val="000000"/>
                          </a:solidFill>
                          <a:effectLst/>
                          <a:latin typeface="Calibri" charset="0"/>
                        </a:rPr>
                        <a:t>3h</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is-IS" sz="1050" b="0" i="0" u="none" strike="noStrike">
                          <a:solidFill>
                            <a:srgbClr val="000000"/>
                          </a:solidFill>
                          <a:effectLst/>
                          <a:latin typeface="Calibri" charset="0"/>
                        </a:rPr>
                        <a:t>13h-13h45</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lunch</a:t>
                      </a:r>
                    </a:p>
                  </a:txBody>
                  <a:tcPr marL="9713" marR="9713" marT="9713" marB="0" anchor="ctr">
                    <a:lnL>
                      <a:noFill/>
                    </a:lnL>
                    <a:lnR>
                      <a:noFill/>
                    </a:lnR>
                    <a:lnT>
                      <a:noFill/>
                    </a:lnT>
                    <a:lnB>
                      <a:noFill/>
                    </a:lnB>
                    <a:solidFill>
                      <a:srgbClr val="FFC000"/>
                    </a:solidFill>
                  </a:tcPr>
                </a:tc>
                <a:tc>
                  <a:txBody>
                    <a:bodyPr/>
                    <a:lstStyle/>
                    <a:p>
                      <a:pPr algn="ctr" fontAlgn="b"/>
                      <a:r>
                        <a:rPr lang="fr-FR" sz="1050" b="0" i="0" u="none" strike="noStrike">
                          <a:solidFill>
                            <a:srgbClr val="000000"/>
                          </a:solidFill>
                          <a:effectLst/>
                          <a:latin typeface="Calibri" charset="0"/>
                        </a:rPr>
                        <a:t>lunch</a:t>
                      </a:r>
                    </a:p>
                  </a:txBody>
                  <a:tcPr marL="9713" marR="9713" marT="9713" marB="0" anchor="b">
                    <a:lnL>
                      <a:noFill/>
                    </a:lnL>
                    <a:lnR>
                      <a:noFill/>
                    </a:lnR>
                    <a:lnT>
                      <a:noFill/>
                    </a:lnT>
                    <a:lnB>
                      <a:noFill/>
                    </a:lnB>
                    <a:solidFill>
                      <a:srgbClr val="FFC000"/>
                    </a:solidFill>
                  </a:tcPr>
                </a:tc>
                <a:tc>
                  <a:txBody>
                    <a:bodyPr/>
                    <a:lstStyle/>
                    <a:p>
                      <a:pPr algn="ctr" fontAlgn="b"/>
                      <a:r>
                        <a:rPr lang="fr-FR" sz="1050" b="0" i="0" u="none" strike="noStrike">
                          <a:solidFill>
                            <a:srgbClr val="000000"/>
                          </a:solidFill>
                          <a:effectLst/>
                          <a:latin typeface="Calibri" charset="0"/>
                        </a:rPr>
                        <a:t>lunch</a:t>
                      </a:r>
                    </a:p>
                  </a:txBody>
                  <a:tcPr marL="9713" marR="9713" marT="9713" marB="0" anchor="b">
                    <a:lnL>
                      <a:noFill/>
                    </a:lnL>
                    <a:lnR>
                      <a:noFill/>
                    </a:lnR>
                    <a:lnT>
                      <a:noFill/>
                    </a:lnT>
                    <a:lnB>
                      <a:noFill/>
                    </a:lnB>
                    <a:solidFill>
                      <a:srgbClr val="FFC000"/>
                    </a:solidFill>
                  </a:tcPr>
                </a:tc>
                <a:tc>
                  <a:txBody>
                    <a:bodyPr/>
                    <a:lstStyle/>
                    <a:p>
                      <a:pPr algn="ctr" fontAlgn="b"/>
                      <a:r>
                        <a:rPr lang="fr-FR" sz="1050" b="0" i="0" u="none" strike="noStrike">
                          <a:solidFill>
                            <a:srgbClr val="000000"/>
                          </a:solidFill>
                          <a:effectLst/>
                          <a:latin typeface="Calibri" charset="0"/>
                        </a:rPr>
                        <a:t>lunch</a:t>
                      </a:r>
                    </a:p>
                  </a:txBody>
                  <a:tcPr marL="9713" marR="9713" marT="9713" marB="0" anchor="b">
                    <a:lnL>
                      <a:noFill/>
                    </a:lnL>
                    <a:lnR>
                      <a:noFill/>
                    </a:lnR>
                    <a:lnT>
                      <a:noFill/>
                    </a:lnT>
                    <a:lnB>
                      <a:noFill/>
                    </a:lnB>
                    <a:solidFill>
                      <a:srgbClr val="FFC000"/>
                    </a:solidFill>
                  </a:tcPr>
                </a:tc>
                <a:tc>
                  <a:txBody>
                    <a:bodyPr/>
                    <a:lstStyle/>
                    <a:p>
                      <a:pPr algn="ctr" fontAlgn="b"/>
                      <a:r>
                        <a:rPr lang="fr-FR" sz="1050" b="0" i="0" u="none" strike="noStrike" dirty="0">
                          <a:solidFill>
                            <a:srgbClr val="000000"/>
                          </a:solidFill>
                          <a:effectLst/>
                          <a:latin typeface="Calibri" charset="0"/>
                        </a:rPr>
                        <a:t>lunch</a:t>
                      </a:r>
                    </a:p>
                  </a:txBody>
                  <a:tcPr marL="9713" marR="9713" marT="9713" marB="0" anchor="b">
                    <a:lnL>
                      <a:noFill/>
                    </a:lnL>
                    <a:lnR>
                      <a:noFill/>
                    </a:lnR>
                    <a:lnT>
                      <a:noFill/>
                    </a:lnT>
                    <a:lnB>
                      <a:noFill/>
                    </a:lnB>
                    <a:solidFill>
                      <a:srgbClr val="FFC000"/>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arts</a:t>
                      </a:r>
                    </a:p>
                  </a:txBody>
                  <a:tcPr marL="9713" marR="9713" marT="9713" marB="0" anchor="b">
                    <a:lnL>
                      <a:noFill/>
                    </a:lnL>
                    <a:lnR>
                      <a:noFill/>
                    </a:lnR>
                    <a:lnT>
                      <a:noFill/>
                    </a:lnT>
                    <a:lnB>
                      <a:noFill/>
                    </a:lnB>
                    <a:solidFill>
                      <a:srgbClr val="FF0000"/>
                    </a:solidFill>
                  </a:tcPr>
                </a:tc>
                <a:tc>
                  <a:txBody>
                    <a:bodyPr/>
                    <a:lstStyle/>
                    <a:p>
                      <a:pPr algn="ctr" fontAlgn="b"/>
                      <a:r>
                        <a:rPr lang="fr-FR" sz="1050" b="0" i="0" u="none" strike="noStrike">
                          <a:solidFill>
                            <a:srgbClr val="000000"/>
                          </a:solidFill>
                          <a:effectLst/>
                          <a:latin typeface="Calibri" charset="0"/>
                        </a:rPr>
                        <a:t>1h30</a:t>
                      </a:r>
                    </a:p>
                  </a:txBody>
                  <a:tcPr marL="9713" marR="9713" marT="9713" marB="0" anchor="b">
                    <a:lnL>
                      <a:noFill/>
                    </a:lnL>
                    <a:lnR>
                      <a:noFill/>
                    </a:lnR>
                    <a:lnT>
                      <a:noFill/>
                    </a:lnT>
                    <a:lnB>
                      <a:noFill/>
                    </a:lnB>
                    <a:solidFill>
                      <a:srgbClr val="FFFFFF"/>
                    </a:solidFill>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cs-CZ" sz="1050" b="0" i="0" u="none" strike="noStrike">
                          <a:solidFill>
                            <a:srgbClr val="000000"/>
                          </a:solidFill>
                          <a:effectLst/>
                          <a:latin typeface="Calibri" charset="0"/>
                        </a:rPr>
                        <a:t>13h45-14h30</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mathématiques</a:t>
                      </a:r>
                    </a:p>
                  </a:txBody>
                  <a:tcPr marL="9713" marR="9713" marT="9713" marB="0" anchor="ctr">
                    <a:lnL>
                      <a:noFill/>
                    </a:lnL>
                    <a:lnR>
                      <a:noFill/>
                    </a:lnR>
                    <a:lnT>
                      <a:noFill/>
                    </a:lnT>
                    <a:lnB>
                      <a:noFill/>
                    </a:lnB>
                    <a:solidFill>
                      <a:srgbClr val="D9E1F2"/>
                    </a:solidFill>
                  </a:tcPr>
                </a:tc>
                <a:tc>
                  <a:txBody>
                    <a:bodyPr/>
                    <a:lstStyle/>
                    <a:p>
                      <a:pPr algn="ctr" fontAlgn="b"/>
                      <a:r>
                        <a:rPr lang="fr-FR" sz="1050" b="0" i="0" u="none" strike="noStrike">
                          <a:solidFill>
                            <a:srgbClr val="000000"/>
                          </a:solidFill>
                          <a:effectLst/>
                          <a:latin typeface="Calibri" charset="0"/>
                        </a:rPr>
                        <a:t>sciences humaines</a:t>
                      </a:r>
                    </a:p>
                  </a:txBody>
                  <a:tcPr marL="9713" marR="9713" marT="9713" marB="0" anchor="b">
                    <a:lnL>
                      <a:noFill/>
                    </a:lnL>
                    <a:lnR>
                      <a:noFill/>
                    </a:lnR>
                    <a:lnT>
                      <a:noFill/>
                    </a:lnT>
                    <a:lnB>
                      <a:noFill/>
                    </a:lnB>
                    <a:solidFill>
                      <a:srgbClr val="FFF2CC"/>
                    </a:solidFill>
                  </a:tcPr>
                </a:tc>
                <a:tc>
                  <a:txBody>
                    <a:bodyPr/>
                    <a:lstStyle/>
                    <a:p>
                      <a:pPr algn="ctr" fontAlgn="b"/>
                      <a:r>
                        <a:rPr lang="fr-FR" sz="1050" b="0" i="0" u="none" strike="noStrike">
                          <a:solidFill>
                            <a:srgbClr val="000000"/>
                          </a:solidFill>
                          <a:effectLst/>
                          <a:latin typeface="Calibri" charset="0"/>
                        </a:rPr>
                        <a:t>langue 1</a:t>
                      </a:r>
                    </a:p>
                  </a:txBody>
                  <a:tcPr marL="9713" marR="9713" marT="9713" marB="0" anchor="b">
                    <a:lnL>
                      <a:noFill/>
                    </a:lnL>
                    <a:lnR>
                      <a:noFill/>
                    </a:lnR>
                    <a:lnT>
                      <a:noFill/>
                    </a:lnT>
                    <a:lnB>
                      <a:noFill/>
                    </a:lnB>
                    <a:solidFill>
                      <a:srgbClr val="7030A0"/>
                    </a:solidFill>
                  </a:tcPr>
                </a:tc>
                <a:tc>
                  <a:txBody>
                    <a:bodyPr/>
                    <a:lstStyle/>
                    <a:p>
                      <a:pPr algn="ctr" fontAlgn="b"/>
                      <a:r>
                        <a:rPr lang="fr-FR" sz="1050" b="0" i="0" u="none" strike="noStrike">
                          <a:solidFill>
                            <a:srgbClr val="000000"/>
                          </a:solidFill>
                          <a:effectLst/>
                          <a:latin typeface="Calibri" charset="0"/>
                        </a:rPr>
                        <a:t>langue 2</a:t>
                      </a:r>
                    </a:p>
                  </a:txBody>
                  <a:tcPr marL="9713" marR="9713" marT="9713" marB="0" anchor="b">
                    <a:lnL>
                      <a:noFill/>
                    </a:lnL>
                    <a:lnR>
                      <a:noFill/>
                    </a:lnR>
                    <a:lnT>
                      <a:noFill/>
                    </a:lnT>
                    <a:lnB>
                      <a:noFill/>
                    </a:lnB>
                    <a:solidFill>
                      <a:srgbClr val="FFFF00"/>
                    </a:solidFill>
                  </a:tcPr>
                </a:tc>
                <a:tc>
                  <a:txBody>
                    <a:bodyPr/>
                    <a:lstStyle/>
                    <a:p>
                      <a:pPr algn="ctr" fontAlgn="b"/>
                      <a:r>
                        <a:rPr lang="fr-FR" sz="1050" b="0" i="0" u="none" strike="noStrike">
                          <a:solidFill>
                            <a:srgbClr val="000000"/>
                          </a:solidFill>
                          <a:effectLst/>
                          <a:latin typeface="Calibri" charset="0"/>
                        </a:rPr>
                        <a:t>musique</a:t>
                      </a:r>
                    </a:p>
                  </a:txBody>
                  <a:tcPr marL="9713" marR="9713" marT="9713" marB="0" anchor="b">
                    <a:lnL>
                      <a:noFill/>
                    </a:lnL>
                    <a:lnR>
                      <a:noFill/>
                    </a:lnR>
                    <a:lnT>
                      <a:noFill/>
                    </a:lnT>
                    <a:lnB>
                      <a:noFill/>
                    </a:lnB>
                    <a:solidFill>
                      <a:srgbClr val="F4B084"/>
                    </a:solidFill>
                  </a:tcPr>
                </a:tc>
                <a:tc>
                  <a:txBody>
                    <a:bodyPr/>
                    <a:lstStyle/>
                    <a:p>
                      <a:pPr algn="l"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musique</a:t>
                      </a:r>
                    </a:p>
                  </a:txBody>
                  <a:tcPr marL="9713" marR="9713" marT="9713" marB="0" anchor="b">
                    <a:lnL>
                      <a:noFill/>
                    </a:lnL>
                    <a:lnR>
                      <a:noFill/>
                    </a:lnR>
                    <a:lnT>
                      <a:noFill/>
                    </a:lnT>
                    <a:lnB>
                      <a:noFill/>
                    </a:lnB>
                    <a:solidFill>
                      <a:srgbClr val="F4B084"/>
                    </a:solidFill>
                  </a:tcPr>
                </a:tc>
                <a:tc>
                  <a:txBody>
                    <a:bodyPr/>
                    <a:lstStyle/>
                    <a:p>
                      <a:pPr algn="ctr" fontAlgn="b"/>
                      <a:r>
                        <a:rPr lang="fr-FR" sz="1050" b="0" i="0" u="none" strike="noStrike">
                          <a:solidFill>
                            <a:srgbClr val="000000"/>
                          </a:solidFill>
                          <a:effectLst/>
                          <a:latin typeface="Calibri" charset="0"/>
                        </a:rPr>
                        <a:t>1h30</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endParaRPr lang="fr-FR" sz="1050" b="0" i="0" u="none" strike="noStrike">
                        <a:solidFill>
                          <a:srgbClr val="000000"/>
                        </a:solidFill>
                        <a:effectLst/>
                        <a:latin typeface="Calibri" charset="0"/>
                      </a:endParaRPr>
                    </a:p>
                  </a:txBody>
                  <a:tcPr marL="9713" marR="9713" marT="9713" marB="0" anchor="ctr">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r>
                        <a:rPr lang="cs-CZ" sz="1050" b="0" i="0" u="none" strike="noStrike">
                          <a:solidFill>
                            <a:srgbClr val="000000"/>
                          </a:solidFill>
                          <a:effectLst/>
                          <a:latin typeface="Calibri" charset="0"/>
                        </a:rPr>
                        <a:t>14h30-15h15</a:t>
                      </a:r>
                    </a:p>
                  </a:txBody>
                  <a:tcPr marL="9713" marR="9713" marT="9713" marB="0" anchor="b">
                    <a:lnL>
                      <a:noFill/>
                    </a:lnL>
                    <a:lnR>
                      <a:noFill/>
                    </a:lnR>
                    <a:lnT>
                      <a:noFill/>
                    </a:lnT>
                    <a:lnB>
                      <a:noFill/>
                    </a:lnB>
                  </a:tcPr>
                </a:tc>
                <a:tc>
                  <a:txBody>
                    <a:bodyPr/>
                    <a:lstStyle/>
                    <a:p>
                      <a:pPr algn="ctr" fontAlgn="ctr"/>
                      <a:r>
                        <a:rPr lang="fr-FR" sz="1050" b="0" i="0" u="none" strike="noStrike">
                          <a:solidFill>
                            <a:srgbClr val="000000"/>
                          </a:solidFill>
                          <a:effectLst/>
                          <a:latin typeface="Calibri" charset="0"/>
                        </a:rPr>
                        <a:t>mathématiques</a:t>
                      </a:r>
                    </a:p>
                  </a:txBody>
                  <a:tcPr marL="9713" marR="9713" marT="9713" marB="0" anchor="ctr">
                    <a:lnL>
                      <a:noFill/>
                    </a:lnL>
                    <a:lnR>
                      <a:noFill/>
                    </a:lnR>
                    <a:lnT>
                      <a:noFill/>
                    </a:lnT>
                    <a:lnB>
                      <a:noFill/>
                    </a:lnB>
                    <a:solidFill>
                      <a:srgbClr val="D9E1F2"/>
                    </a:solidFill>
                  </a:tcPr>
                </a:tc>
                <a:tc>
                  <a:txBody>
                    <a:bodyPr/>
                    <a:lstStyle/>
                    <a:p>
                      <a:pPr algn="ctr"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a:solidFill>
                            <a:srgbClr val="000000"/>
                          </a:solidFill>
                          <a:effectLst/>
                          <a:latin typeface="Calibri" charset="0"/>
                        </a:rPr>
                        <a:t>langue 2</a:t>
                      </a:r>
                    </a:p>
                  </a:txBody>
                  <a:tcPr marL="9713" marR="9713" marT="9713" marB="0" anchor="b">
                    <a:lnL>
                      <a:noFill/>
                    </a:lnL>
                    <a:lnR>
                      <a:noFill/>
                    </a:lnR>
                    <a:lnT>
                      <a:noFill/>
                    </a:lnT>
                    <a:lnB>
                      <a:noFill/>
                    </a:lnB>
                    <a:solidFill>
                      <a:srgbClr val="FFFF00"/>
                    </a:solidFill>
                  </a:tcPr>
                </a:tc>
                <a:tc>
                  <a:txBody>
                    <a:bodyPr/>
                    <a:lstStyle/>
                    <a:p>
                      <a:pPr algn="ctr" fontAlgn="b"/>
                      <a:r>
                        <a:rPr lang="fr-FR" sz="1050" b="0" i="0" u="none" strike="noStrike">
                          <a:solidFill>
                            <a:srgbClr val="000000"/>
                          </a:solidFill>
                          <a:effectLst/>
                          <a:latin typeface="Calibri" charset="0"/>
                        </a:rPr>
                        <a:t>EPS</a:t>
                      </a:r>
                    </a:p>
                  </a:txBody>
                  <a:tcPr marL="9713" marR="9713" marT="9713" marB="0" anchor="b">
                    <a:lnL>
                      <a:noFill/>
                    </a:lnL>
                    <a:lnR>
                      <a:noFill/>
                    </a:lnR>
                    <a:lnT>
                      <a:noFill/>
                    </a:lnT>
                    <a:lnB>
                      <a:noFill/>
                    </a:lnB>
                    <a:solidFill>
                      <a:srgbClr val="ED7D31"/>
                    </a:solidFill>
                  </a:tcPr>
                </a:tc>
                <a:tc>
                  <a:txBody>
                    <a:bodyPr/>
                    <a:lstStyle/>
                    <a:p>
                      <a:pPr algn="ctr" fontAlgn="b"/>
                      <a:r>
                        <a:rPr lang="fr-FR" sz="1050" b="0" i="0" u="none" strike="noStrike">
                          <a:solidFill>
                            <a:srgbClr val="000000"/>
                          </a:solidFill>
                          <a:effectLst/>
                          <a:latin typeface="Calibri" charset="0"/>
                        </a:rPr>
                        <a:t>langue 2</a:t>
                      </a:r>
                    </a:p>
                  </a:txBody>
                  <a:tcPr marL="9713" marR="9713" marT="9713" marB="0" anchor="b">
                    <a:lnL>
                      <a:noFill/>
                    </a:lnL>
                    <a:lnR>
                      <a:noFill/>
                    </a:lnR>
                    <a:lnT>
                      <a:noFill/>
                    </a:lnT>
                    <a:lnB>
                      <a:noFill/>
                    </a:lnB>
                    <a:solidFill>
                      <a:srgbClr val="FFFF00"/>
                    </a:solidFill>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050" b="0" i="0" u="none" strike="noStrike" dirty="0">
                          <a:solidFill>
                            <a:srgbClr val="000000"/>
                          </a:solidFill>
                          <a:effectLst/>
                          <a:latin typeface="Calibri" charset="0"/>
                        </a:rPr>
                        <a:t>sport  </a:t>
                      </a:r>
                    </a:p>
                  </a:txBody>
                  <a:tcPr marL="9713" marR="9713" marT="9713" marB="0" anchor="b">
                    <a:lnL>
                      <a:noFill/>
                    </a:lnL>
                    <a:lnR>
                      <a:noFill/>
                    </a:lnR>
                    <a:lnT>
                      <a:noFill/>
                    </a:lnT>
                    <a:lnB>
                      <a:noFill/>
                    </a:lnB>
                    <a:solidFill>
                      <a:srgbClr val="ED7D31"/>
                    </a:solidFill>
                  </a:tcPr>
                </a:tc>
                <a:tc>
                  <a:txBody>
                    <a:bodyPr/>
                    <a:lstStyle/>
                    <a:p>
                      <a:pPr algn="ctr" fontAlgn="b"/>
                      <a:r>
                        <a:rPr lang="is-IS" sz="1050" b="0" i="0" u="none" strike="noStrike">
                          <a:solidFill>
                            <a:srgbClr val="000000"/>
                          </a:solidFill>
                          <a:effectLst/>
                          <a:latin typeface="Calibri" charset="0"/>
                        </a:rPr>
                        <a:t>2h15</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r>
                        <a:rPr lang="fr-FR" sz="1050" b="0" i="0" u="none" strike="noStrike" dirty="0">
                          <a:solidFill>
                            <a:srgbClr val="000000"/>
                          </a:solidFill>
                          <a:effectLst/>
                          <a:latin typeface="Calibri" charset="0"/>
                        </a:rPr>
                        <a:t>morale</a:t>
                      </a:r>
                    </a:p>
                  </a:txBody>
                  <a:tcPr marL="9713" marR="9713" marT="9713" marB="0" anchor="ctr">
                    <a:lnL>
                      <a:noFill/>
                    </a:lnL>
                    <a:lnR>
                      <a:noFill/>
                    </a:lnR>
                    <a:lnT>
                      <a:noFill/>
                    </a:lnT>
                    <a:lnB>
                      <a:noFill/>
                    </a:lnB>
                    <a:solidFill>
                      <a:srgbClr val="BF8F00"/>
                    </a:solidFill>
                  </a:tcPr>
                </a:tc>
                <a:tc>
                  <a:txBody>
                    <a:bodyPr/>
                    <a:lstStyle/>
                    <a:p>
                      <a:pPr algn="ctr" fontAlgn="b"/>
                      <a:r>
                        <a:rPr lang="fr-FR" sz="1050" b="0" i="0" u="none" strike="noStrike">
                          <a:solidFill>
                            <a:srgbClr val="000000"/>
                          </a:solidFill>
                          <a:effectLst/>
                          <a:latin typeface="Calibri" charset="0"/>
                        </a:rPr>
                        <a:t>1h30</a:t>
                      </a: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b"/>
                      <a:r>
                        <a:rPr lang="fr-FR" sz="1400" b="1" i="0" u="none" strike="noStrike" dirty="0" smtClean="0">
                          <a:solidFill>
                            <a:srgbClr val="000000"/>
                          </a:solidFill>
                          <a:effectLst/>
                          <a:latin typeface="Calibri" charset="0"/>
                        </a:rPr>
                        <a:t>24h45</a:t>
                      </a:r>
                      <a:endParaRPr lang="fr-FR" sz="1400" b="1"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r>
                        <a:rPr lang="fr-FR" sz="1400" b="1" i="0" u="none" strike="noStrike" dirty="0" smtClean="0">
                          <a:solidFill>
                            <a:srgbClr val="000000"/>
                          </a:solidFill>
                          <a:effectLst/>
                          <a:latin typeface="Calibri" charset="0"/>
                        </a:rPr>
                        <a:t>/semaine</a:t>
                      </a:r>
                      <a:endParaRPr lang="fr-FR" sz="1400" b="1"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r>
              <a:tr h="208041">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dirty="0">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l" fontAlgn="b"/>
                      <a:endParaRPr lang="fr-FR" sz="1050" b="0" i="0" u="none" strike="noStrike">
                        <a:solidFill>
                          <a:srgbClr val="000000"/>
                        </a:solidFill>
                        <a:effectLst/>
                        <a:latin typeface="Calibri" charset="0"/>
                      </a:endParaRPr>
                    </a:p>
                  </a:txBody>
                  <a:tcPr marL="9713" marR="9713" marT="9713" marB="0" anchor="b">
                    <a:lnL>
                      <a:noFill/>
                    </a:lnL>
                    <a:lnR>
                      <a:noFill/>
                    </a:lnR>
                    <a:lnT>
                      <a:noFill/>
                    </a:lnT>
                    <a:lnB>
                      <a:noFill/>
                    </a:lnB>
                  </a:tcPr>
                </a:tc>
                <a:tc>
                  <a:txBody>
                    <a:bodyPr/>
                    <a:lstStyle/>
                    <a:p>
                      <a:pPr algn="ctr" fontAlgn="ctr"/>
                      <a:r>
                        <a:rPr lang="fr-FR" sz="1050" b="0" i="0" u="none" strike="noStrike" dirty="0">
                          <a:solidFill>
                            <a:srgbClr val="000000"/>
                          </a:solidFill>
                          <a:effectLst/>
                          <a:latin typeface="Calibri" charset="0"/>
                        </a:rPr>
                        <a:t>ICT</a:t>
                      </a:r>
                    </a:p>
                  </a:txBody>
                  <a:tcPr marL="9713" marR="9713" marT="9713" marB="0" anchor="ctr">
                    <a:lnL>
                      <a:noFill/>
                    </a:lnL>
                    <a:lnR>
                      <a:noFill/>
                    </a:lnR>
                    <a:lnT>
                      <a:noFill/>
                    </a:lnT>
                    <a:lnB>
                      <a:noFill/>
                    </a:lnB>
                    <a:solidFill>
                      <a:srgbClr val="00B050"/>
                    </a:solidFill>
                  </a:tcPr>
                </a:tc>
                <a:tc>
                  <a:txBody>
                    <a:bodyPr/>
                    <a:lstStyle/>
                    <a:p>
                      <a:pPr algn="ctr" fontAlgn="b"/>
                      <a:r>
                        <a:rPr lang="ru-RU" sz="1050" b="0" i="0" u="none" strike="noStrike" dirty="0">
                          <a:solidFill>
                            <a:srgbClr val="000000"/>
                          </a:solidFill>
                          <a:effectLst/>
                          <a:latin typeface="Calibri" charset="0"/>
                        </a:rPr>
                        <a:t>45'</a:t>
                      </a:r>
                    </a:p>
                  </a:txBody>
                  <a:tcPr marL="9713" marR="9713" marT="9713" marB="0" anchor="b">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601971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Livres scolaires  FR S1</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857504598"/>
              </p:ext>
            </p:extLst>
          </p:nvPr>
        </p:nvGraphicFramePr>
        <p:xfrm>
          <a:off x="563669" y="1752526"/>
          <a:ext cx="9169053" cy="4377295"/>
        </p:xfrm>
        <a:graphic>
          <a:graphicData uri="http://schemas.openxmlformats.org/drawingml/2006/table">
            <a:tbl>
              <a:tblPr/>
              <a:tblGrid>
                <a:gridCol w="1146132"/>
                <a:gridCol w="1246341"/>
                <a:gridCol w="1240840"/>
                <a:gridCol w="951212"/>
                <a:gridCol w="1146132"/>
                <a:gridCol w="1146132"/>
                <a:gridCol w="1146132"/>
                <a:gridCol w="1146132"/>
              </a:tblGrid>
              <a:tr h="622009">
                <a:tc>
                  <a:txBody>
                    <a:bodyPr/>
                    <a:lstStyle/>
                    <a:p>
                      <a:endParaRPr lang="fr-FR" sz="1400" dirty="0">
                        <a:effectLst/>
                      </a:endParaRPr>
                    </a:p>
                  </a:txBody>
                  <a:tcPr anchor="ctr">
                    <a:lnL w="27432"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C0C0C"/>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400" dirty="0" smtClean="0">
                          <a:effectLst/>
                          <a:latin typeface="Calibri,Bold" charset="0"/>
                        </a:rPr>
                        <a:t>DISCIPLINE</a:t>
                      </a:r>
                      <a:endParaRPr lang="fr-FR" sz="140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400" dirty="0">
                        <a:effectLst/>
                      </a:endParaRPr>
                    </a:p>
                  </a:txBody>
                  <a:tcPr anchor="ctr">
                    <a:lnL w="9525" cap="flat" cmpd="sng" algn="ctr">
                      <a:solidFill>
                        <a:schemeClr val="bg1"/>
                      </a:solidFill>
                      <a:prstDash val="solid"/>
                      <a:round/>
                      <a:headEnd type="none" w="med" len="med"/>
                      <a:tailEnd type="none" w="med" len="med"/>
                    </a:lnL>
                    <a:lnR w="9144" cap="flat" cmpd="sng" algn="ctr">
                      <a:solidFill>
                        <a:srgbClr val="000000"/>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endParaRPr lang="fr-FR" sz="1400">
                        <a:effectLst/>
                      </a:endParaRPr>
                    </a:p>
                  </a:txBody>
                  <a:tcPr anchor="ctr">
                    <a:lnL w="9144"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400">
                          <a:effectLst/>
                          <a:latin typeface="Calibri,Bold" charset="0"/>
                        </a:rPr>
                        <a:t>TITRE </a:t>
                      </a:r>
                      <a:endParaRPr lang="fr-FR" sz="140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400">
                        <a:effectLst/>
                      </a:endParaRPr>
                    </a:p>
                  </a:txBody>
                  <a:tcPr anchor="ctr">
                    <a:lnL w="9525" cap="flat" cmpd="sng" algn="ctr">
                      <a:solidFill>
                        <a:schemeClr val="bg1"/>
                      </a:solidFill>
                      <a:prstDash val="solid"/>
                      <a:round/>
                      <a:headEnd type="none" w="med" len="med"/>
                      <a:tailEnd type="none" w="med" len="med"/>
                    </a:lnL>
                    <a:lnR w="9144" cap="flat" cmpd="sng" algn="ctr">
                      <a:solidFill>
                        <a:srgbClr val="000000"/>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400" dirty="0">
                          <a:effectLst/>
                          <a:latin typeface="Calibri,Bold" charset="0"/>
                        </a:rPr>
                        <a:t>EDITEUR </a:t>
                      </a:r>
                      <a:endParaRPr lang="fr-FR" sz="1400" dirty="0">
                        <a:effectLst/>
                      </a:endParaRPr>
                    </a:p>
                  </a:txBody>
                  <a:tcPr anchor="ctr">
                    <a:lnL w="9144"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a:effectLst/>
                      </a:endParaRPr>
                    </a:p>
                  </a:txBody>
                  <a:tcPr anchor="ctr">
                    <a:lnL w="9525" cap="flat" cmpd="sng" algn="ctr">
                      <a:solidFill>
                        <a:schemeClr val="bg1"/>
                      </a:solidFill>
                      <a:prstDash val="solid"/>
                      <a:round/>
                      <a:headEnd type="none" w="med" len="med"/>
                      <a:tailEnd type="none" w="med" len="med"/>
                    </a:lnL>
                    <a:lnR w="27432" cap="flat" cmpd="sng" algn="ctr">
                      <a:solidFill>
                        <a:srgbClr val="000000"/>
                      </a:solidFill>
                      <a:prstDash val="solid"/>
                      <a:round/>
                      <a:headEnd type="none" w="med" len="med"/>
                      <a:tailEnd type="none" w="med" len="med"/>
                    </a:lnR>
                    <a:lnT w="28956" cap="flat" cmpd="sng" algn="ctr">
                      <a:solidFill>
                        <a:srgbClr val="070707"/>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r>
              <a:tr h="533150">
                <a:tc rowSpan="2" gridSpan="3">
                  <a:txBody>
                    <a:bodyPr/>
                    <a:lstStyle/>
                    <a:p>
                      <a:r>
                        <a:rPr lang="fr-FR" sz="1400" dirty="0">
                          <a:effectLst/>
                          <a:latin typeface="Calibri,Bold" charset="0"/>
                        </a:rPr>
                        <a:t>LANGUE MATERNELLE </a:t>
                      </a:r>
                      <a:endParaRPr lang="fr-FR" sz="1400" dirty="0">
                        <a:effectLst/>
                      </a:endParaRPr>
                    </a:p>
                  </a:txBody>
                  <a:tcPr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rowSpan="2" hMerge="1">
                  <a:txBody>
                    <a:bodyPr/>
                    <a:lstStyle/>
                    <a:p>
                      <a:endParaRPr lang="fr-FR"/>
                    </a:p>
                  </a:txBody>
                  <a:tcPr/>
                </a:tc>
                <a:tc rowSpan="2" hMerge="1">
                  <a:txBody>
                    <a:bodyPr/>
                    <a:lstStyle/>
                    <a:p>
                      <a:endParaRPr lang="fr-FR"/>
                    </a:p>
                  </a:txBody>
                  <a:tcPr/>
                </a:tc>
                <a:tc gridSpan="3">
                  <a:txBody>
                    <a:bodyPr/>
                    <a:lstStyle/>
                    <a:p>
                      <a:r>
                        <a:rPr lang="fr-FR" sz="1400">
                          <a:effectLst/>
                          <a:latin typeface="Calibri" charset="0"/>
                        </a:rPr>
                        <a:t>Anthologie au choix du professeur </a:t>
                      </a:r>
                      <a:endParaRPr lang="fr-FR" sz="1400">
                        <a:effectLst/>
                      </a:endParaRPr>
                    </a:p>
                  </a:txBody>
                  <a:tcPr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endParaRPr lang="fr-FR" sz="1400" dirty="0">
                        <a:effectLst/>
                      </a:endParaRPr>
                    </a:p>
                  </a:txBody>
                  <a:tcPr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r>
              <a:tr h="377648">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400" dirty="0">
                          <a:effectLst/>
                          <a:latin typeface="Calibri" charset="0"/>
                        </a:rPr>
                        <a:t>Nouvelle grammaire du </a:t>
                      </a:r>
                      <a:r>
                        <a:rPr lang="fr-FR" sz="1400" dirty="0" err="1">
                          <a:effectLst/>
                          <a:latin typeface="Calibri" charset="0"/>
                        </a:rPr>
                        <a:t>Collège</a:t>
                      </a:r>
                      <a:r>
                        <a:rPr lang="fr-FR" sz="1400" dirty="0">
                          <a:effectLst/>
                          <a:latin typeface="Calibri" charset="0"/>
                        </a:rPr>
                        <a:t> </a:t>
                      </a:r>
                      <a:endParaRPr lang="fr-FR" sz="1400" dirty="0">
                        <a:effectLst/>
                      </a:endParaRPr>
                    </a:p>
                  </a:txBody>
                  <a:tcPr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r>
                        <a:rPr lang="fr-FR" sz="1400" dirty="0">
                          <a:effectLst/>
                          <a:latin typeface="Calibri" charset="0"/>
                        </a:rPr>
                        <a:t>Magnard </a:t>
                      </a:r>
                      <a:endParaRPr lang="fr-FR" sz="1400" dirty="0">
                        <a:effectLst/>
                      </a:endParaRPr>
                    </a:p>
                  </a:txBody>
                  <a:tcPr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r>
              <a:tr h="866369">
                <a:tc gridSpan="3">
                  <a:txBody>
                    <a:bodyPr/>
                    <a:lstStyle/>
                    <a:p>
                      <a:r>
                        <a:rPr lang="fr-FR" sz="1400">
                          <a:effectLst/>
                          <a:latin typeface="Calibri,Bold" charset="0"/>
                        </a:rPr>
                        <a:t>MATHEMATIQUES </a:t>
                      </a:r>
                      <a:endParaRPr lang="fr-FR" sz="1400">
                        <a:effectLst/>
                      </a:endParaRPr>
                    </a:p>
                  </a:txBody>
                  <a:tcPr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31"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dirty="0">
                          <a:effectLst/>
                          <a:latin typeface="Calibri" charset="0"/>
                        </a:rPr>
                        <a:t>Calculatrice scientifique de la liste officielle CASIO FX 92 </a:t>
                      </a:r>
                      <a:r>
                        <a:rPr lang="fr-FR" sz="1400" dirty="0" err="1">
                          <a:effectLst/>
                          <a:latin typeface="Calibri" charset="0"/>
                        </a:rPr>
                        <a:t>Collège</a:t>
                      </a:r>
                      <a:r>
                        <a:rPr lang="fr-FR" sz="1400" dirty="0">
                          <a:effectLst/>
                          <a:latin typeface="Calibri" charset="0"/>
                        </a:rPr>
                        <a:t> 2D+ vivement </a:t>
                      </a:r>
                      <a:r>
                        <a:rPr lang="fr-FR" sz="1400" dirty="0" err="1">
                          <a:effectLst/>
                          <a:latin typeface="Calibri" charset="0"/>
                        </a:rPr>
                        <a:t>recommandée</a:t>
                      </a:r>
                      <a:r>
                        <a:rPr lang="fr-FR" sz="1400" dirty="0">
                          <a:effectLst/>
                          <a:latin typeface="Calibri" charset="0"/>
                        </a:rPr>
                        <a:t> </a:t>
                      </a:r>
                      <a:endParaRPr lang="fr-FR" sz="1400" dirty="0">
                        <a:effectLst/>
                      </a:endParaRPr>
                    </a:p>
                  </a:txBody>
                  <a:tcPr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31"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endParaRPr lang="fr-FR" sz="1400" dirty="0">
                        <a:effectLst/>
                      </a:endParaRPr>
                    </a:p>
                  </a:txBody>
                  <a:tcPr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31" cap="flat" cmpd="sng" algn="ctr">
                      <a:solidFill>
                        <a:srgbClr val="000000"/>
                      </a:solidFill>
                      <a:prstDash val="solid"/>
                      <a:round/>
                      <a:headEnd type="none" w="med" len="med"/>
                      <a:tailEnd type="none" w="med" len="med"/>
                    </a:lnB>
                  </a:tcPr>
                </a:tc>
                <a:tc hMerge="1">
                  <a:txBody>
                    <a:bodyPr/>
                    <a:lstStyle/>
                    <a:p>
                      <a:endParaRPr lang="fr-FR"/>
                    </a:p>
                  </a:txBody>
                  <a:tcPr/>
                </a:tc>
              </a:tr>
              <a:tr h="622009">
                <a:tc gridSpan="3">
                  <a:txBody>
                    <a:bodyPr/>
                    <a:lstStyle/>
                    <a:p>
                      <a:r>
                        <a:rPr lang="fr-FR" sz="1400" dirty="0">
                          <a:effectLst/>
                          <a:latin typeface="Calibri,Bold" charset="0"/>
                        </a:rPr>
                        <a:t>SCIENCES INTEGREES </a:t>
                      </a:r>
                      <a:endParaRPr lang="fr-FR" sz="1400" dirty="0">
                        <a:effectLst/>
                      </a:endParaRPr>
                    </a:p>
                  </a:txBody>
                  <a:tcPr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31"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dirty="0">
                          <a:effectLst/>
                          <a:latin typeface="Calibri" charset="0"/>
                        </a:rPr>
                        <a:t>Attendre les instructions du professeur </a:t>
                      </a:r>
                      <a:endParaRPr lang="fr-FR" sz="1400" dirty="0">
                        <a:effectLst/>
                      </a:endParaRPr>
                    </a:p>
                  </a:txBody>
                  <a:tcPr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31"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endParaRPr lang="fr-FR" sz="1400" dirty="0">
                        <a:effectLst/>
                      </a:endParaRPr>
                    </a:p>
                  </a:txBody>
                  <a:tcPr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31"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r>
              <a:tr h="533150">
                <a:tc gridSpan="3">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400" dirty="0" smtClean="0">
                          <a:effectLst/>
                          <a:latin typeface="Calibri,Bold" charset="0"/>
                        </a:rPr>
                        <a:t>SCIENCES HUMAINES</a:t>
                      </a:r>
                      <a:endParaRPr lang="fr-FR" sz="1400" dirty="0" smtClean="0">
                        <a:effectLst/>
                      </a:endParaRPr>
                    </a:p>
                    <a:p>
                      <a:endParaRPr lang="fr-FR" sz="1400" dirty="0">
                        <a:effectLst/>
                      </a:endParaRPr>
                    </a:p>
                  </a:txBody>
                  <a:tcPr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400" dirty="0" smtClean="0">
                          <a:effectLst/>
                          <a:latin typeface="Calibri" charset="0"/>
                        </a:rPr>
                        <a:t>Attendre les instructions du professeur </a:t>
                      </a:r>
                      <a:endParaRPr lang="fr-FR" sz="1400" dirty="0" smtClean="0">
                        <a:effectLst/>
                      </a:endParaRPr>
                    </a:p>
                    <a:p>
                      <a:endParaRPr lang="fr-FR" sz="1400" dirty="0">
                        <a:effectLst/>
                      </a:endParaRPr>
                    </a:p>
                  </a:txBody>
                  <a:tcPr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endParaRPr lang="fr-FR" sz="1400" dirty="0">
                        <a:effectLst/>
                      </a:endParaRPr>
                    </a:p>
                  </a:txBody>
                  <a:tcPr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r>
              <a:tr h="291154">
                <a:tc gridSpan="3">
                  <a:txBody>
                    <a:bodyPr/>
                    <a:lstStyle/>
                    <a:p>
                      <a:r>
                        <a:rPr lang="fr-FR" sz="1400" dirty="0" smtClean="0">
                          <a:effectLst/>
                        </a:rPr>
                        <a:t>L2 EN</a:t>
                      </a:r>
                      <a:endParaRPr lang="fr-FR" sz="1400" dirty="0">
                        <a:effectLst/>
                      </a:endParaRPr>
                    </a:p>
                  </a:txBody>
                  <a:tcPr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dirty="0" smtClean="0">
                          <a:effectLst/>
                        </a:rPr>
                        <a:t>Happy </a:t>
                      </a:r>
                      <a:r>
                        <a:rPr lang="fr-FR" sz="1400" dirty="0" err="1" smtClean="0">
                          <a:effectLst/>
                        </a:rPr>
                        <a:t>heart</a:t>
                      </a:r>
                      <a:endParaRPr lang="fr-FR" sz="1400" dirty="0">
                        <a:effectLst/>
                      </a:endParaRPr>
                    </a:p>
                  </a:txBody>
                  <a:tcPr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endParaRPr lang="fr-FR" sz="1400" dirty="0">
                        <a:effectLst/>
                      </a:endParaRPr>
                    </a:p>
                  </a:txBody>
                  <a:tcPr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r>
              <a:tr h="291154">
                <a:tc gridSpan="3">
                  <a:txBody>
                    <a:bodyPr/>
                    <a:lstStyle/>
                    <a:p>
                      <a:r>
                        <a:rPr lang="fr-FR" sz="1400" dirty="0" smtClean="0">
                          <a:effectLst/>
                        </a:rPr>
                        <a:t>L3 DE</a:t>
                      </a:r>
                      <a:endParaRPr lang="fr-FR" sz="1400" dirty="0">
                        <a:effectLst/>
                      </a:endParaRPr>
                    </a:p>
                  </a:txBody>
                  <a:tcPr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27432"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dirty="0" err="1" smtClean="0">
                          <a:effectLst/>
                        </a:rPr>
                        <a:t>Beste</a:t>
                      </a:r>
                      <a:r>
                        <a:rPr lang="fr-FR" sz="1400" dirty="0" smtClean="0">
                          <a:effectLst/>
                        </a:rPr>
                        <a:t> </a:t>
                      </a:r>
                      <a:r>
                        <a:rPr lang="fr-FR" sz="1400" dirty="0" err="1" smtClean="0">
                          <a:effectLst/>
                        </a:rPr>
                        <a:t>Freunde</a:t>
                      </a:r>
                      <a:r>
                        <a:rPr lang="fr-FR" sz="1400" dirty="0" smtClean="0">
                          <a:effectLst/>
                        </a:rPr>
                        <a:t> A1.1 </a:t>
                      </a:r>
                      <a:r>
                        <a:rPr lang="fr-FR" sz="1400" dirty="0" err="1" smtClean="0">
                          <a:effectLst/>
                        </a:rPr>
                        <a:t>Deutch</a:t>
                      </a:r>
                      <a:r>
                        <a:rPr lang="fr-FR" sz="1400" dirty="0" smtClean="0">
                          <a:effectLst/>
                        </a:rPr>
                        <a:t> fur </a:t>
                      </a:r>
                      <a:r>
                        <a:rPr lang="fr-FR" sz="1400" dirty="0" err="1" smtClean="0">
                          <a:effectLst/>
                        </a:rPr>
                        <a:t>Jugendliche</a:t>
                      </a:r>
                      <a:r>
                        <a:rPr lang="fr-FR" sz="1400" dirty="0" smtClean="0">
                          <a:effectLst/>
                        </a:rPr>
                        <a:t> </a:t>
                      </a:r>
                      <a:r>
                        <a:rPr lang="fr-FR" sz="1400" dirty="0" err="1" smtClean="0">
                          <a:effectLst/>
                        </a:rPr>
                        <a:t>Kursbuch+Arbeitbuch</a:t>
                      </a:r>
                      <a:endParaRPr lang="fr-FR" sz="1400" dirty="0">
                        <a:effectLst/>
                      </a:endParaRPr>
                    </a:p>
                  </a:txBody>
                  <a:tcPr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27432"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endParaRPr lang="fr-FR" sz="1400" dirty="0">
                        <a:effectLst/>
                      </a:endParaRPr>
                    </a:p>
                  </a:txBody>
                  <a:tcPr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27432" cap="flat" cmpd="sng" algn="ctr">
                      <a:solidFill>
                        <a:srgbClr val="000000"/>
                      </a:solidFill>
                      <a:prstDash val="solid"/>
                      <a:round/>
                      <a:headEnd type="none" w="med" len="med"/>
                      <a:tailEnd type="none" w="med" len="med"/>
                    </a:lnB>
                  </a:tcPr>
                </a:tc>
                <a:tc hMerge="1">
                  <a:txBody>
                    <a:bodyPr/>
                    <a:lstStyle/>
                    <a:p>
                      <a:endParaRPr lang="fr-FR"/>
                    </a:p>
                  </a:txBody>
                  <a:tcPr/>
                </a:tc>
              </a:tr>
            </a:tbl>
          </a:graphicData>
        </a:graphic>
      </p:graphicFrame>
    </p:spTree>
    <p:extLst>
      <p:ext uri="{BB962C8B-B14F-4D97-AF65-F5344CB8AC3E}">
        <p14:creationId xmlns:p14="http://schemas.microsoft.com/office/powerpoint/2010/main" val="633194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 Livres </a:t>
            </a:r>
            <a:r>
              <a:rPr lang="fr-FR" dirty="0" smtClean="0"/>
              <a:t>scolaires EN  S1</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704213077"/>
              </p:ext>
            </p:extLst>
          </p:nvPr>
        </p:nvGraphicFramePr>
        <p:xfrm>
          <a:off x="765018" y="1290180"/>
          <a:ext cx="8955180" cy="4960310"/>
        </p:xfrm>
        <a:graphic>
          <a:graphicData uri="http://schemas.openxmlformats.org/drawingml/2006/table">
            <a:tbl>
              <a:tblPr/>
              <a:tblGrid>
                <a:gridCol w="995020"/>
                <a:gridCol w="995020"/>
                <a:gridCol w="451605"/>
                <a:gridCol w="1538435"/>
                <a:gridCol w="995020"/>
                <a:gridCol w="995020"/>
                <a:gridCol w="995020"/>
                <a:gridCol w="1326160"/>
                <a:gridCol w="663880"/>
              </a:tblGrid>
              <a:tr h="289506">
                <a:tc>
                  <a:txBody>
                    <a:bodyPr/>
                    <a:lstStyle/>
                    <a:p>
                      <a:endParaRPr lang="fr-FR" sz="1400" dirty="0">
                        <a:effectLst/>
                      </a:endParaRPr>
                    </a:p>
                  </a:txBody>
                  <a:tcPr marL="70358" marR="70358" marT="35179" marB="35179" anchor="ctr">
                    <a:lnL w="27432"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C0C0C"/>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400" dirty="0">
                          <a:effectLst/>
                          <a:latin typeface="Calibri,Bold" charset="0"/>
                        </a:rPr>
                        <a:t>SUBJECT </a:t>
                      </a:r>
                      <a:endParaRPr lang="fr-FR" sz="1400" dirty="0">
                        <a:effectLst/>
                      </a:endParaRPr>
                    </a:p>
                  </a:txBody>
                  <a:tcPr marL="70358" marR="70358" marT="35179" marB="3517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400">
                        <a:effectLst/>
                      </a:endParaRPr>
                    </a:p>
                  </a:txBody>
                  <a:tcPr marL="70358" marR="70358" marT="35179" marB="35179" anchor="ctr">
                    <a:lnL w="9525" cap="flat" cmpd="sng" algn="ctr">
                      <a:solidFill>
                        <a:schemeClr val="bg1"/>
                      </a:solidFill>
                      <a:prstDash val="solid"/>
                      <a:round/>
                      <a:headEnd type="none" w="med" len="med"/>
                      <a:tailEnd type="none" w="med" len="med"/>
                    </a:lnL>
                    <a:lnR w="9144" cap="flat" cmpd="sng" algn="ctr">
                      <a:solidFill>
                        <a:srgbClr val="000000"/>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400" dirty="0">
                          <a:effectLst/>
                          <a:latin typeface="Calibri,Bold" charset="0"/>
                        </a:rPr>
                        <a:t>TITLE </a:t>
                      </a:r>
                      <a:endParaRPr lang="fr-FR" sz="1400" dirty="0">
                        <a:effectLst/>
                      </a:endParaRPr>
                    </a:p>
                  </a:txBody>
                  <a:tcPr marL="70358" marR="70358" marT="35179" marB="3517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400">
                        <a:effectLst/>
                      </a:endParaRPr>
                    </a:p>
                  </a:txBody>
                  <a:tcPr marL="70358" marR="70358" marT="35179" marB="35179" anchor="ctr">
                    <a:lnL w="9525" cap="flat" cmpd="sng" algn="ctr">
                      <a:solidFill>
                        <a:schemeClr val="bg1"/>
                      </a:solidFill>
                      <a:prstDash val="solid"/>
                      <a:round/>
                      <a:headEnd type="none" w="med" len="med"/>
                      <a:tailEnd type="none" w="med" len="med"/>
                    </a:lnL>
                    <a:lnR w="9144" cap="flat" cmpd="sng" algn="ctr">
                      <a:solidFill>
                        <a:srgbClr val="000000"/>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400" dirty="0" smtClean="0">
                          <a:effectLst/>
                          <a:latin typeface="Calibri,Bold" charset="0"/>
                        </a:rPr>
                        <a:t>PUBLISHER </a:t>
                      </a:r>
                      <a:endParaRPr lang="fr-FR" sz="1400" dirty="0">
                        <a:effectLst/>
                      </a:endParaRPr>
                    </a:p>
                  </a:txBody>
                  <a:tcPr marL="70358" marR="70358" marT="35179" marB="3517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400">
                        <a:effectLst/>
                      </a:endParaRPr>
                    </a:p>
                  </a:txBody>
                  <a:tcPr marL="70358" marR="70358" marT="35179" marB="35179" anchor="ctr">
                    <a:lnL w="9525" cap="flat" cmpd="sng" algn="ctr">
                      <a:solidFill>
                        <a:schemeClr val="bg1"/>
                      </a:solidFill>
                      <a:prstDash val="solid"/>
                      <a:round/>
                      <a:headEnd type="none" w="med" len="med"/>
                      <a:tailEnd type="none" w="med" len="med"/>
                    </a:lnL>
                    <a:lnR w="27419" cap="flat" cmpd="sng" algn="ctr">
                      <a:solidFill>
                        <a:srgbClr val="000000"/>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r>
              <a:tr h="289506">
                <a:tc rowSpan="4" gridSpan="3">
                  <a:txBody>
                    <a:bodyPr/>
                    <a:lstStyle/>
                    <a:p>
                      <a:r>
                        <a:rPr lang="fr-FR" sz="1400" dirty="0">
                          <a:effectLst/>
                          <a:latin typeface="Calibri,Bold" charset="0"/>
                        </a:rPr>
                        <a:t>ENGLISH </a:t>
                      </a:r>
                      <a:endParaRPr lang="fr-FR" sz="1400" dirty="0">
                        <a:effectLst/>
                      </a:endParaRPr>
                    </a:p>
                  </a:txBody>
                  <a:tcPr marL="70358" marR="70358" marT="35179" marB="3517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rowSpan="4" hMerge="1">
                  <a:txBody>
                    <a:bodyPr/>
                    <a:lstStyle/>
                    <a:p>
                      <a:endParaRPr lang="fr-FR"/>
                    </a:p>
                  </a:txBody>
                  <a:tcPr/>
                </a:tc>
                <a:tc rowSpan="4" hMerge="1">
                  <a:txBody>
                    <a:bodyPr/>
                    <a:lstStyle/>
                    <a:p>
                      <a:endParaRPr lang="fr-FR"/>
                    </a:p>
                  </a:txBody>
                  <a:tcPr/>
                </a:tc>
                <a:tc gridSpan="3">
                  <a:txBody>
                    <a:bodyPr/>
                    <a:lstStyle/>
                    <a:p>
                      <a:r>
                        <a:rPr lang="fr-FR" sz="1400" dirty="0" err="1">
                          <a:effectLst/>
                          <a:latin typeface="Calibri" charset="0"/>
                        </a:rPr>
                        <a:t>Skellig</a:t>
                      </a:r>
                      <a:r>
                        <a:rPr lang="fr-FR" sz="1400" dirty="0">
                          <a:effectLst/>
                          <a:latin typeface="Calibri" charset="0"/>
                        </a:rPr>
                        <a:t> – David </a:t>
                      </a:r>
                      <a:r>
                        <a:rPr lang="fr-FR" sz="1400" dirty="0" err="1">
                          <a:effectLst/>
                          <a:latin typeface="Calibri" charset="0"/>
                        </a:rPr>
                        <a:t>Almond</a:t>
                      </a:r>
                      <a:r>
                        <a:rPr lang="fr-FR" sz="1400" dirty="0">
                          <a:effectLst/>
                          <a:latin typeface="Calibri" charset="0"/>
                        </a:rPr>
                        <a:t> </a:t>
                      </a:r>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a:effectLst/>
                          <a:latin typeface="Calibri" charset="0"/>
                        </a:rPr>
                        <a:t>Hodder’s Children’s Books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449855">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400" dirty="0">
                          <a:effectLst/>
                          <a:latin typeface="Calibri" charset="0"/>
                        </a:rPr>
                        <a:t>A Christmas Carol – Play: David </a:t>
                      </a:r>
                      <a:r>
                        <a:rPr lang="fr-FR" sz="1400" dirty="0" err="1">
                          <a:effectLst/>
                          <a:latin typeface="Calibri" charset="0"/>
                        </a:rPr>
                        <a:t>Holman</a:t>
                      </a:r>
                      <a:r>
                        <a:rPr lang="fr-FR" sz="1400" dirty="0">
                          <a:effectLst/>
                          <a:latin typeface="Calibri" charset="0"/>
                        </a:rPr>
                        <a:t> </a:t>
                      </a:r>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a:effectLst/>
                          <a:latin typeface="Calibri" charset="0"/>
                        </a:rPr>
                        <a:t>Heinemann Plays for 11- 14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89506">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400" dirty="0">
                          <a:effectLst/>
                          <a:latin typeface="Calibri" charset="0"/>
                        </a:rPr>
                        <a:t>Wonder – Raquel J. Palacio </a:t>
                      </a:r>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449855">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400">
                          <a:effectLst/>
                          <a:latin typeface="Calibri" charset="0"/>
                        </a:rPr>
                        <a:t>The Boy in the Striped Pyjamas – John Boyne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89506">
                <a:tc rowSpan="2" gridSpan="3">
                  <a:txBody>
                    <a:bodyPr/>
                    <a:lstStyle/>
                    <a:p>
                      <a:r>
                        <a:rPr lang="fr-FR" sz="1400">
                          <a:effectLst/>
                          <a:latin typeface="Calibri,Bold" charset="0"/>
                        </a:rPr>
                        <a:t>HUMAN SCIENCE </a:t>
                      </a:r>
                      <a:endParaRPr lang="fr-FR" sz="1400">
                        <a:effectLst/>
                      </a:endParaRPr>
                    </a:p>
                  </a:txBody>
                  <a:tcPr marL="70358" marR="70358" marT="35179" marB="3517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rowSpan="2" hMerge="1">
                  <a:txBody>
                    <a:bodyPr/>
                    <a:lstStyle/>
                    <a:p>
                      <a:endParaRPr lang="fr-FR"/>
                    </a:p>
                  </a:txBody>
                  <a:tcPr/>
                </a:tc>
                <a:tc rowSpan="2" hMerge="1">
                  <a:txBody>
                    <a:bodyPr/>
                    <a:lstStyle/>
                    <a:p>
                      <a:endParaRPr lang="fr-FR"/>
                    </a:p>
                  </a:txBody>
                  <a:tcPr/>
                </a:tc>
                <a:tc gridSpan="3">
                  <a:txBody>
                    <a:bodyPr/>
                    <a:lstStyle/>
                    <a:p>
                      <a:r>
                        <a:rPr lang="fr-FR" sz="1400">
                          <a:effectLst/>
                          <a:latin typeface="Calibri" charset="0"/>
                        </a:rPr>
                        <a:t>Philips Atlas 97 edition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a:effectLst/>
                          <a:latin typeface="Calibri" charset="0"/>
                        </a:rPr>
                        <a:t>Philips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6096"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318569">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400">
                          <a:effectLst/>
                          <a:latin typeface="Calibri" charset="0"/>
                        </a:rPr>
                        <a:t>Key Geography: New Foundations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a:effectLst/>
                          <a:latin typeface="Calibri" charset="0"/>
                        </a:rPr>
                        <a:t>Nelson Thornes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6096"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807390">
                <a:tc gridSpan="3">
                  <a:txBody>
                    <a:bodyPr/>
                    <a:lstStyle/>
                    <a:p>
                      <a:r>
                        <a:rPr lang="fr-FR" sz="1400">
                          <a:effectLst/>
                          <a:latin typeface="Calibri,Bold" charset="0"/>
                        </a:rPr>
                        <a:t>SCIENCE </a:t>
                      </a:r>
                      <a:endParaRPr lang="fr-FR" sz="1400">
                        <a:effectLst/>
                      </a:endParaRPr>
                    </a:p>
                  </a:txBody>
                  <a:tcPr marL="70358" marR="70358" marT="35179" marB="3517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a:effectLst/>
                          <a:latin typeface="Calibri" charset="0"/>
                        </a:rPr>
                        <a:t>Worksheets Book provided by teacher</a:t>
                      </a:r>
                      <a:br>
                        <a:rPr lang="fr-FR" sz="1400">
                          <a:effectLst/>
                          <a:latin typeface="Calibri" charset="0"/>
                        </a:rPr>
                      </a:br>
                      <a:r>
                        <a:rPr lang="fr-FR" sz="1400">
                          <a:effectLst/>
                          <a:latin typeface="Calibri" charset="0"/>
                        </a:rPr>
                        <a:t>Starting Science: by Alan Fraser and Ian Gilchrist - Book One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a:effectLst/>
                          <a:latin typeface="Calibri" charset="0"/>
                        </a:rPr>
                        <a:t>Oxford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762179">
                <a:tc gridSpan="3">
                  <a:txBody>
                    <a:bodyPr/>
                    <a:lstStyle/>
                    <a:p>
                      <a:r>
                        <a:rPr lang="de-DE" sz="1400">
                          <a:effectLst/>
                          <a:latin typeface="Calibri,Bold" charset="0"/>
                        </a:rPr>
                        <a:t>MATH. </a:t>
                      </a:r>
                      <a:endParaRPr lang="de-DE" sz="1400">
                        <a:effectLst/>
                      </a:endParaRPr>
                    </a:p>
                  </a:txBody>
                  <a:tcPr marL="70358" marR="70358" marT="35179" marB="3517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a:effectLst/>
                          <a:latin typeface="Calibri" charset="0"/>
                        </a:rPr>
                        <a:t>Essential Mathematics Book 7H (D. Rayner) + Mathematical compass + protractor Calculator (Casio fx-92 collège New) </a:t>
                      </a:r>
                      <a:endParaRPr lang="fr-FR" sz="140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dirty="0" err="1">
                          <a:effectLst/>
                          <a:latin typeface="Calibri" charset="0"/>
                        </a:rPr>
                        <a:t>Elmwood</a:t>
                      </a:r>
                      <a:r>
                        <a:rPr lang="fr-FR" sz="1400" dirty="0">
                          <a:effectLst/>
                          <a:latin typeface="Calibri" charset="0"/>
                        </a:rPr>
                        <a:t> </a:t>
                      </a:r>
                      <a:r>
                        <a:rPr lang="fr-FR" sz="1400" dirty="0" err="1">
                          <a:effectLst/>
                          <a:latin typeface="Calibri" charset="0"/>
                        </a:rPr>
                        <a:t>Press</a:t>
                      </a:r>
                      <a:r>
                        <a:rPr lang="fr-FR" sz="1400" dirty="0">
                          <a:effectLst/>
                          <a:latin typeface="Calibri" charset="0"/>
                        </a:rPr>
                        <a:t> </a:t>
                      </a:r>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507219">
                <a:tc gridSpan="3">
                  <a:txBody>
                    <a:bodyPr/>
                    <a:lstStyle/>
                    <a:p>
                      <a:r>
                        <a:rPr lang="de-DE" sz="1400" dirty="0" smtClean="0">
                          <a:effectLst/>
                        </a:rPr>
                        <a:t>L2 FR</a:t>
                      </a:r>
                      <a:endParaRPr lang="de-DE" sz="1400" dirty="0">
                        <a:effectLst/>
                      </a:endParaRPr>
                    </a:p>
                  </a:txBody>
                  <a:tcPr marL="70358" marR="70358" marT="35179" marB="3517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dirty="0" smtClean="0">
                          <a:effectLst/>
                        </a:rPr>
                        <a:t>Nouveau rond point 1 A1/A2 livre de l’</a:t>
                      </a:r>
                      <a:r>
                        <a:rPr lang="fr-FR" sz="1400" dirty="0" err="1" smtClean="0">
                          <a:effectLst/>
                        </a:rPr>
                        <a:t>élève+cahier</a:t>
                      </a:r>
                      <a:r>
                        <a:rPr lang="fr-FR" sz="1400" dirty="0" smtClean="0">
                          <a:effectLst/>
                        </a:rPr>
                        <a:t> d’activités</a:t>
                      </a:r>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507219">
                <a:tc gridSpan="3">
                  <a:txBody>
                    <a:bodyPr/>
                    <a:lstStyle/>
                    <a:p>
                      <a:r>
                        <a:rPr lang="de-DE" sz="1400" dirty="0" smtClean="0">
                          <a:effectLst/>
                        </a:rPr>
                        <a:t>L3 </a:t>
                      </a:r>
                      <a:r>
                        <a:rPr lang="de-DE" sz="1400" baseline="0" dirty="0" smtClean="0">
                          <a:effectLst/>
                        </a:rPr>
                        <a:t> DE</a:t>
                      </a:r>
                      <a:endParaRPr lang="de-DE" sz="1400" dirty="0">
                        <a:effectLst/>
                      </a:endParaRPr>
                    </a:p>
                  </a:txBody>
                  <a:tcPr marL="70358" marR="70358" marT="35179" marB="3517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400" dirty="0" err="1" smtClean="0">
                          <a:effectLst/>
                        </a:rPr>
                        <a:t>Beste</a:t>
                      </a:r>
                      <a:r>
                        <a:rPr lang="fr-FR" sz="1400" dirty="0" smtClean="0">
                          <a:effectLst/>
                        </a:rPr>
                        <a:t> </a:t>
                      </a:r>
                      <a:r>
                        <a:rPr lang="fr-FR" sz="1400" dirty="0" err="1" smtClean="0">
                          <a:effectLst/>
                        </a:rPr>
                        <a:t>freude</a:t>
                      </a:r>
                      <a:r>
                        <a:rPr lang="fr-FR" sz="1400" dirty="0" smtClean="0">
                          <a:effectLst/>
                        </a:rPr>
                        <a:t> A1.1 </a:t>
                      </a:r>
                      <a:r>
                        <a:rPr lang="fr-FR" sz="1400" dirty="0" err="1" smtClean="0">
                          <a:effectLst/>
                        </a:rPr>
                        <a:t>Deutch</a:t>
                      </a:r>
                      <a:r>
                        <a:rPr lang="fr-FR" sz="1400" dirty="0" smtClean="0">
                          <a:effectLst/>
                        </a:rPr>
                        <a:t> fur </a:t>
                      </a:r>
                      <a:r>
                        <a:rPr lang="fr-FR" sz="1400" dirty="0" err="1" smtClean="0">
                          <a:effectLst/>
                        </a:rPr>
                        <a:t>Jugendliche</a:t>
                      </a:r>
                      <a:endParaRPr lang="fr-FR" sz="1400" dirty="0" smtClean="0">
                        <a:effectLst/>
                      </a:endParaRPr>
                    </a:p>
                    <a:p>
                      <a:r>
                        <a:rPr lang="fr-FR" sz="1400" dirty="0" err="1" smtClean="0">
                          <a:effectLst/>
                        </a:rPr>
                        <a:t>Kursbuch+Arbeitbuch</a:t>
                      </a:r>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endParaRPr lang="fr-FR" sz="1400" dirty="0">
                        <a:effectLst/>
                      </a:endParaRPr>
                    </a:p>
                  </a:txBody>
                  <a:tcPr marL="70358" marR="70358" marT="35179" marB="35179" anchor="ctr">
                    <a:lnL w="9144" cap="flat" cmpd="sng" algn="ctr">
                      <a:solidFill>
                        <a:srgbClr val="000000"/>
                      </a:solidFill>
                      <a:prstDash val="solid"/>
                      <a:round/>
                      <a:headEnd type="none" w="med" len="med"/>
                      <a:tailEnd type="none" w="med" len="med"/>
                    </a:lnL>
                    <a:lnR w="27419"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bl>
          </a:graphicData>
        </a:graphic>
      </p:graphicFrame>
    </p:spTree>
    <p:extLst>
      <p:ext uri="{BB962C8B-B14F-4D97-AF65-F5344CB8AC3E}">
        <p14:creationId xmlns:p14="http://schemas.microsoft.com/office/powerpoint/2010/main" val="672535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 Livres </a:t>
            </a:r>
            <a:r>
              <a:rPr lang="fr-FR" dirty="0" smtClean="0"/>
              <a:t>scolaires EN S2</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348691735"/>
              </p:ext>
            </p:extLst>
          </p:nvPr>
        </p:nvGraphicFramePr>
        <p:xfrm>
          <a:off x="514499" y="1270001"/>
          <a:ext cx="7639945" cy="5348754"/>
        </p:xfrm>
        <a:graphic>
          <a:graphicData uri="http://schemas.openxmlformats.org/drawingml/2006/table">
            <a:tbl>
              <a:tblPr/>
              <a:tblGrid>
                <a:gridCol w="742696"/>
                <a:gridCol w="884756"/>
                <a:gridCol w="600636"/>
                <a:gridCol w="742696"/>
                <a:gridCol w="742696"/>
                <a:gridCol w="742696"/>
                <a:gridCol w="742696"/>
                <a:gridCol w="988054"/>
                <a:gridCol w="1453019"/>
              </a:tblGrid>
              <a:tr h="447103">
                <a:tc>
                  <a:txBody>
                    <a:bodyPr/>
                    <a:lstStyle/>
                    <a:p>
                      <a:endParaRPr lang="fr-FR" sz="1400" dirty="0">
                        <a:effectLst/>
                      </a:endParaRPr>
                    </a:p>
                  </a:txBody>
                  <a:tcPr marL="66539" marR="66539" marT="33269" marB="33269" anchor="ctr">
                    <a:lnL w="27432"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C0C0C"/>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200" dirty="0">
                          <a:effectLst/>
                          <a:latin typeface="Calibri,Bold" charset="0"/>
                        </a:rPr>
                        <a:t>SUBJECT </a:t>
                      </a:r>
                      <a:endParaRPr lang="fr-FR" sz="1200" dirty="0">
                        <a:effectLst/>
                      </a:endParaRPr>
                    </a:p>
                  </a:txBody>
                  <a:tcPr marL="66539" marR="66539" marT="33269" marB="3326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200">
                        <a:effectLst/>
                      </a:endParaRPr>
                    </a:p>
                  </a:txBody>
                  <a:tcPr marL="66539" marR="66539" marT="33269" marB="33269" anchor="ctr">
                    <a:lnL w="9525" cap="flat" cmpd="sng" algn="ctr">
                      <a:solidFill>
                        <a:schemeClr val="bg1"/>
                      </a:solidFill>
                      <a:prstDash val="solid"/>
                      <a:round/>
                      <a:headEnd type="none" w="med" len="med"/>
                      <a:tailEnd type="none" w="med" len="med"/>
                    </a:lnL>
                    <a:lnR w="9144" cap="flat" cmpd="sng" algn="ctr">
                      <a:solidFill>
                        <a:srgbClr val="000000"/>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200">
                          <a:effectLst/>
                          <a:latin typeface="Calibri,Bold" charset="0"/>
                        </a:rPr>
                        <a:t>TITLE </a:t>
                      </a:r>
                      <a:endParaRPr lang="fr-FR" sz="1200">
                        <a:effectLst/>
                      </a:endParaRPr>
                    </a:p>
                  </a:txBody>
                  <a:tcPr marL="66539" marR="66539" marT="33269" marB="3326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200" dirty="0">
                        <a:effectLst/>
                      </a:endParaRPr>
                    </a:p>
                  </a:txBody>
                  <a:tcPr marL="66539" marR="66539" marT="33269" marB="33269" anchor="ctr">
                    <a:lnL w="9525" cap="flat" cmpd="sng" algn="ctr">
                      <a:solidFill>
                        <a:schemeClr val="bg1"/>
                      </a:solidFill>
                      <a:prstDash val="solid"/>
                      <a:round/>
                      <a:headEnd type="none" w="med" len="med"/>
                      <a:tailEnd type="none" w="med" len="med"/>
                    </a:lnL>
                    <a:lnR w="9144" cap="flat" cmpd="sng" algn="ctr">
                      <a:solidFill>
                        <a:srgbClr val="000000"/>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0A0A0A"/>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c>
                  <a:txBody>
                    <a:bodyPr/>
                    <a:lstStyle/>
                    <a:p>
                      <a:r>
                        <a:rPr lang="fr-FR" sz="1100">
                          <a:effectLst/>
                          <a:latin typeface="Calibri,Bold" charset="0"/>
                        </a:rPr>
                        <a:t>PUBLISHER </a:t>
                      </a:r>
                      <a:endParaRPr lang="fr-FR" sz="1100">
                        <a:effectLst/>
                      </a:endParaRPr>
                    </a:p>
                  </a:txBody>
                  <a:tcPr marL="66539" marR="66539" marT="33269" marB="33269"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28956" cap="flat" cmpd="sng" algn="ctr">
                      <a:solidFill>
                        <a:srgbClr val="111111"/>
                      </a:solidFill>
                      <a:prstDash val="solid"/>
                      <a:round/>
                      <a:headEnd type="none" w="med" len="med"/>
                      <a:tailEnd type="none" w="med" len="med"/>
                    </a:lnT>
                    <a:lnB w="10668" cap="flat" cmpd="sng" algn="ctr">
                      <a:solidFill>
                        <a:srgbClr val="000000"/>
                      </a:solidFill>
                      <a:prstDash val="solid"/>
                      <a:round/>
                      <a:headEnd type="none" w="med" len="med"/>
                      <a:tailEnd type="none" w="med" len="med"/>
                    </a:lnB>
                    <a:solidFill>
                      <a:srgbClr val="DBDBDB"/>
                    </a:solidFill>
                  </a:tcPr>
                </a:tc>
                <a:tc>
                  <a:txBody>
                    <a:bodyPr/>
                    <a:lstStyle/>
                    <a:p>
                      <a:endParaRPr lang="fr-FR" sz="1100" dirty="0">
                        <a:effectLst/>
                      </a:endParaRPr>
                    </a:p>
                  </a:txBody>
                  <a:tcPr marL="66539" marR="66539" marT="33269" marB="33269" anchor="ctr">
                    <a:lnL w="9525" cap="flat" cmpd="sng" algn="ctr">
                      <a:solidFill>
                        <a:schemeClr val="bg1"/>
                      </a:solidFill>
                      <a:prstDash val="solid"/>
                      <a:round/>
                      <a:headEnd type="none" w="med" len="med"/>
                      <a:tailEnd type="none" w="med" len="med"/>
                    </a:lnL>
                    <a:lnR w="27432" cap="flat" cmpd="sng" algn="ctr">
                      <a:solidFill>
                        <a:srgbClr val="000000"/>
                      </a:solidFill>
                      <a:prstDash val="solid"/>
                      <a:round/>
                      <a:headEnd type="none" w="med" len="med"/>
                      <a:tailEnd type="none" w="med" len="med"/>
                    </a:lnR>
                    <a:lnT w="28956" cap="flat" cmpd="sng" algn="ctr">
                      <a:solidFill>
                        <a:srgbClr val="070707"/>
                      </a:solidFill>
                      <a:prstDash val="solid"/>
                      <a:round/>
                      <a:headEnd type="none" w="med" len="med"/>
                      <a:tailEnd type="none" w="med" len="med"/>
                    </a:lnT>
                    <a:lnB w="10668" cap="flat" cmpd="sng" algn="ctr">
                      <a:solidFill>
                        <a:srgbClr val="000000"/>
                      </a:solidFill>
                      <a:prstDash val="solid"/>
                      <a:round/>
                      <a:headEnd type="none" w="med" len="med"/>
                      <a:tailEnd type="none" w="med" len="med"/>
                    </a:lnB>
                  </a:tcPr>
                </a:tc>
              </a:tr>
              <a:tr h="447103">
                <a:tc rowSpan="2" gridSpan="3">
                  <a:txBody>
                    <a:bodyPr/>
                    <a:lstStyle/>
                    <a:p>
                      <a:r>
                        <a:rPr lang="fr-FR" sz="1200" dirty="0">
                          <a:effectLst/>
                          <a:latin typeface="Calibri,Bold" charset="0"/>
                        </a:rPr>
                        <a:t>ENGLISH </a:t>
                      </a:r>
                      <a:endParaRPr lang="fr-FR" sz="1200" dirty="0">
                        <a:effectLst/>
                      </a:endParaRPr>
                    </a:p>
                  </a:txBody>
                  <a:tcPr marL="66539" marR="66539" marT="33269" marB="3326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rowSpan="2" hMerge="1">
                  <a:txBody>
                    <a:bodyPr/>
                    <a:lstStyle/>
                    <a:p>
                      <a:endParaRPr lang="fr-FR"/>
                    </a:p>
                  </a:txBody>
                  <a:tcPr/>
                </a:tc>
                <a:tc rowSpan="2" hMerge="1">
                  <a:txBody>
                    <a:bodyPr/>
                    <a:lstStyle/>
                    <a:p>
                      <a:endParaRPr lang="fr-FR"/>
                    </a:p>
                  </a:txBody>
                  <a:tcPr/>
                </a:tc>
                <a:tc gridSpan="3">
                  <a:txBody>
                    <a:bodyPr/>
                    <a:lstStyle/>
                    <a:p>
                      <a:r>
                        <a:rPr lang="fr-FR" sz="1200">
                          <a:effectLst/>
                          <a:latin typeface="Calibri" charset="0"/>
                        </a:rPr>
                        <a:t>King of Shadows – Susan Cooper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a:effectLst/>
                          <a:latin typeface="Calibri" charset="0"/>
                        </a:rPr>
                        <a:t>Red Fox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10668"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484541">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200">
                          <a:effectLst/>
                          <a:latin typeface="Calibri" charset="0"/>
                        </a:rPr>
                        <a:t>A Midsummer Night’s Dream – William Shakespeare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dirty="0">
                          <a:effectLst/>
                          <a:latin typeface="Calibri" charset="0"/>
                        </a:rPr>
                        <a:t>Cambridge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59792">
                <a:tc rowSpan="2" gridSpan="3">
                  <a:txBody>
                    <a:bodyPr/>
                    <a:lstStyle/>
                    <a:p>
                      <a:r>
                        <a:rPr lang="fr-FR" sz="1200">
                          <a:effectLst/>
                          <a:latin typeface="Calibri,Bold" charset="0"/>
                        </a:rPr>
                        <a:t>HUMAN SCIENCES </a:t>
                      </a:r>
                      <a:endParaRPr lang="fr-FR" sz="1200">
                        <a:effectLst/>
                      </a:endParaRPr>
                    </a:p>
                  </a:txBody>
                  <a:tcPr marL="66539" marR="66539" marT="33269" marB="3326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rowSpan="2" hMerge="1">
                  <a:txBody>
                    <a:bodyPr/>
                    <a:lstStyle/>
                    <a:p>
                      <a:endParaRPr lang="fr-FR"/>
                    </a:p>
                  </a:txBody>
                  <a:tcPr/>
                </a:tc>
                <a:tc rowSpan="2" hMerge="1">
                  <a:txBody>
                    <a:bodyPr/>
                    <a:lstStyle/>
                    <a:p>
                      <a:endParaRPr lang="fr-FR"/>
                    </a:p>
                  </a:txBody>
                  <a:tcPr/>
                </a:tc>
                <a:tc gridSpan="3">
                  <a:txBody>
                    <a:bodyPr/>
                    <a:lstStyle/>
                    <a:p>
                      <a:r>
                        <a:rPr lang="fr-FR" sz="1200" dirty="0">
                          <a:effectLst/>
                          <a:latin typeface="Calibri" charset="0"/>
                        </a:rPr>
                        <a:t>Philips Atlas 97 </a:t>
                      </a:r>
                      <a:r>
                        <a:rPr lang="fr-FR" sz="1200" dirty="0" err="1">
                          <a:effectLst/>
                          <a:latin typeface="Calibri" charset="0"/>
                        </a:rPr>
                        <a:t>edition</a:t>
                      </a:r>
                      <a:r>
                        <a:rPr lang="fr-FR" sz="1200" dirty="0">
                          <a:effectLst/>
                          <a:latin typeface="Calibri" charset="0"/>
                        </a:rPr>
                        <a:t>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a:effectLst/>
                          <a:latin typeface="Calibri" charset="0"/>
                        </a:rPr>
                        <a:t>Philips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447103">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200" dirty="0">
                          <a:effectLst/>
                          <a:latin typeface="Calibri" charset="0"/>
                        </a:rPr>
                        <a:t>Key </a:t>
                      </a:r>
                      <a:r>
                        <a:rPr lang="fr-FR" sz="1200" dirty="0" err="1">
                          <a:effectLst/>
                          <a:latin typeface="Calibri" charset="0"/>
                        </a:rPr>
                        <a:t>Geography</a:t>
                      </a:r>
                      <a:r>
                        <a:rPr lang="fr-FR" sz="1200" dirty="0">
                          <a:effectLst/>
                          <a:latin typeface="Calibri" charset="0"/>
                        </a:rPr>
                        <a:t> ‘Interactions’ – Waugh &amp; </a:t>
                      </a:r>
                      <a:r>
                        <a:rPr lang="fr-FR" sz="1200" dirty="0" err="1">
                          <a:effectLst/>
                          <a:latin typeface="Calibri" charset="0"/>
                        </a:rPr>
                        <a:t>Bushell</a:t>
                      </a:r>
                      <a:r>
                        <a:rPr lang="fr-FR" sz="1200" dirty="0">
                          <a:effectLst/>
                          <a:latin typeface="Calibri" charset="0"/>
                        </a:rPr>
                        <a:t>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a:effectLst/>
                          <a:latin typeface="Calibri" charset="0"/>
                        </a:rPr>
                        <a:t>Nelson Thornes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447103">
                <a:tc gridSpan="3">
                  <a:txBody>
                    <a:bodyPr/>
                    <a:lstStyle/>
                    <a:p>
                      <a:r>
                        <a:rPr lang="fr-FR" sz="1200">
                          <a:effectLst/>
                          <a:latin typeface="Calibri,Bold" charset="0"/>
                        </a:rPr>
                        <a:t>LATIN </a:t>
                      </a:r>
                      <a:endParaRPr lang="fr-FR" sz="1200">
                        <a:effectLst/>
                      </a:endParaRPr>
                    </a:p>
                  </a:txBody>
                  <a:tcPr marL="66539" marR="66539" marT="33269" marB="3326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dirty="0">
                          <a:effectLst/>
                          <a:latin typeface="Calibri" charset="0"/>
                        </a:rPr>
                        <a:t>Cambridge Latin Course Book 1, 4th </a:t>
                      </a:r>
                      <a:r>
                        <a:rPr lang="fr-FR" sz="1200" dirty="0" err="1">
                          <a:effectLst/>
                          <a:latin typeface="Calibri" charset="0"/>
                        </a:rPr>
                        <a:t>edition</a:t>
                      </a:r>
                      <a:r>
                        <a:rPr lang="fr-FR" sz="1200" dirty="0">
                          <a:effectLst/>
                          <a:latin typeface="Calibri" charset="0"/>
                        </a:rPr>
                        <a:t>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it-IT" sz="1200">
                          <a:effectLst/>
                          <a:latin typeface="Calibri" charset="0"/>
                        </a:rPr>
                        <a:t>C.U.P </a:t>
                      </a:r>
                      <a:endParaRPr lang="it-IT" sz="120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894514">
                <a:tc rowSpan="3" gridSpan="3">
                  <a:txBody>
                    <a:bodyPr/>
                    <a:lstStyle/>
                    <a:p>
                      <a:r>
                        <a:rPr lang="fr-FR" sz="1200">
                          <a:effectLst/>
                          <a:latin typeface="Calibri,Bold" charset="0"/>
                        </a:rPr>
                        <a:t>SCIENCE </a:t>
                      </a:r>
                      <a:endParaRPr lang="fr-FR" sz="1200">
                        <a:effectLst/>
                      </a:endParaRPr>
                    </a:p>
                  </a:txBody>
                  <a:tcPr marL="66539" marR="66539" marT="33269" marB="3326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rowSpan="3" hMerge="1">
                  <a:txBody>
                    <a:bodyPr/>
                    <a:lstStyle/>
                    <a:p>
                      <a:endParaRPr lang="fr-FR"/>
                    </a:p>
                  </a:txBody>
                  <a:tcPr/>
                </a:tc>
                <a:tc rowSpan="3" hMerge="1">
                  <a:txBody>
                    <a:bodyPr/>
                    <a:lstStyle/>
                    <a:p>
                      <a:endParaRPr lang="fr-FR"/>
                    </a:p>
                  </a:txBody>
                  <a:tcPr/>
                </a:tc>
                <a:tc gridSpan="3">
                  <a:txBody>
                    <a:bodyPr/>
                    <a:lstStyle/>
                    <a:p>
                      <a:r>
                        <a:rPr lang="fr-FR" sz="1200" dirty="0" err="1">
                          <a:effectLst/>
                          <a:latin typeface="Calibri" charset="0"/>
                        </a:rPr>
                        <a:t>Worksheets</a:t>
                      </a:r>
                      <a:r>
                        <a:rPr lang="fr-FR" sz="1200" dirty="0">
                          <a:effectLst/>
                          <a:latin typeface="Calibri" charset="0"/>
                        </a:rPr>
                        <a:t> </a:t>
                      </a:r>
                      <a:r>
                        <a:rPr lang="fr-FR" sz="1200" dirty="0" err="1">
                          <a:effectLst/>
                          <a:latin typeface="Calibri" charset="0"/>
                        </a:rPr>
                        <a:t>provided</a:t>
                      </a:r>
                      <a:r>
                        <a:rPr lang="fr-FR" sz="1200" dirty="0">
                          <a:effectLst/>
                          <a:latin typeface="Calibri" charset="0"/>
                        </a:rPr>
                        <a:t> by </a:t>
                      </a:r>
                      <a:r>
                        <a:rPr lang="fr-FR" sz="1200" dirty="0" err="1">
                          <a:effectLst/>
                          <a:latin typeface="Calibri" charset="0"/>
                        </a:rPr>
                        <a:t>teacher</a:t>
                      </a:r>
                      <a:r>
                        <a:rPr lang="fr-FR" sz="1200" dirty="0">
                          <a:effectLst/>
                          <a:latin typeface="Calibri" charset="0"/>
                        </a:rPr>
                        <a:t/>
                      </a:r>
                      <a:br>
                        <a:rPr lang="fr-FR" sz="1200" dirty="0">
                          <a:effectLst/>
                          <a:latin typeface="Calibri" charset="0"/>
                        </a:rPr>
                      </a:br>
                      <a:r>
                        <a:rPr lang="fr-FR" sz="1200" dirty="0" err="1">
                          <a:effectLst/>
                          <a:latin typeface="Calibri" charset="0"/>
                        </a:rPr>
                        <a:t>Starting</a:t>
                      </a:r>
                      <a:r>
                        <a:rPr lang="fr-FR" sz="1200" dirty="0">
                          <a:effectLst/>
                          <a:latin typeface="Calibri" charset="0"/>
                        </a:rPr>
                        <a:t> Science: by Alan Fraser and Ian Gil christ Book 1 (</a:t>
                      </a:r>
                      <a:r>
                        <a:rPr lang="fr-FR" sz="1200" dirty="0" err="1">
                          <a:effectLst/>
                          <a:latin typeface="Calibri" charset="0"/>
                        </a:rPr>
                        <a:t>from</a:t>
                      </a:r>
                      <a:r>
                        <a:rPr lang="fr-FR" sz="1200" dirty="0">
                          <a:effectLst/>
                          <a:latin typeface="Calibri" charset="0"/>
                        </a:rPr>
                        <a:t> last </a:t>
                      </a:r>
                      <a:r>
                        <a:rPr lang="fr-FR" sz="1200" dirty="0" err="1">
                          <a:effectLst/>
                          <a:latin typeface="Calibri" charset="0"/>
                        </a:rPr>
                        <a:t>year</a:t>
                      </a:r>
                      <a:r>
                        <a:rPr lang="fr-FR" sz="1200" dirty="0">
                          <a:effectLst/>
                          <a:latin typeface="Calibri" charset="0"/>
                        </a:rPr>
                        <a:t>)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a:effectLst/>
                          <a:latin typeface="Calibri" charset="0"/>
                        </a:rPr>
                        <a:t>Oxford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53707">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en-US" sz="1200" dirty="0">
                          <a:effectLst/>
                          <a:latin typeface="Calibri" charset="0"/>
                        </a:rPr>
                        <a:t>Book 2 </a:t>
                      </a:r>
                      <a:endParaRPr lang="en-US" sz="1200" dirty="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a:effectLst/>
                          <a:latin typeface="Calibri" charset="0"/>
                        </a:rPr>
                        <a:t>Oxford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447103">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gridSpan="3">
                  <a:txBody>
                    <a:bodyPr/>
                    <a:lstStyle/>
                    <a:p>
                      <a:r>
                        <a:rPr lang="fr-FR" sz="1200" dirty="0" err="1">
                          <a:effectLst/>
                          <a:latin typeface="Calibri" charset="0"/>
                        </a:rPr>
                        <a:t>Starting</a:t>
                      </a:r>
                      <a:r>
                        <a:rPr lang="fr-FR" sz="1200" dirty="0">
                          <a:effectLst/>
                          <a:latin typeface="Calibri" charset="0"/>
                        </a:rPr>
                        <a:t> Science: By Tony Partridge Book 3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a:effectLst/>
                          <a:latin typeface="Calibri" charset="0"/>
                        </a:rPr>
                        <a:t>Oxford </a:t>
                      </a:r>
                      <a:endParaRPr lang="fr-FR" sz="120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44"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1220685">
                <a:tc gridSpan="3">
                  <a:txBody>
                    <a:bodyPr/>
                    <a:lstStyle/>
                    <a:p>
                      <a:r>
                        <a:rPr lang="fr-FR" sz="1200">
                          <a:effectLst/>
                          <a:latin typeface="Calibri,Bold" charset="0"/>
                        </a:rPr>
                        <a:t>MATHEMATICS </a:t>
                      </a:r>
                      <a:endParaRPr lang="fr-FR" sz="1200">
                        <a:effectLst/>
                      </a:endParaRPr>
                    </a:p>
                  </a:txBody>
                  <a:tcPr marL="66539" marR="66539" marT="33269" marB="33269" anchor="ctr">
                    <a:lnL w="27432"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31"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dirty="0">
                          <a:effectLst/>
                          <a:latin typeface="Calibri" charset="0"/>
                        </a:rPr>
                        <a:t>Essential Maths Book 8 H (</a:t>
                      </a:r>
                      <a:r>
                        <a:rPr lang="fr-FR" sz="1200" dirty="0" err="1">
                          <a:effectLst/>
                          <a:latin typeface="Calibri" charset="0"/>
                        </a:rPr>
                        <a:t>Rayner</a:t>
                      </a:r>
                      <a:r>
                        <a:rPr lang="fr-FR" sz="1200" dirty="0" smtClean="0">
                          <a:effectLst/>
                          <a:latin typeface="Calibri" charset="0"/>
                        </a:rPr>
                        <a:t>)+ </a:t>
                      </a:r>
                      <a:r>
                        <a:rPr lang="fr-FR" sz="1200" dirty="0" err="1">
                          <a:effectLst/>
                          <a:latin typeface="Calibri" charset="0"/>
                        </a:rPr>
                        <a:t>calculator</a:t>
                      </a:r>
                      <a:r>
                        <a:rPr lang="fr-FR" sz="1200" dirty="0">
                          <a:effectLst/>
                          <a:latin typeface="Calibri" charset="0"/>
                        </a:rPr>
                        <a:t>: (Casio fx-92 </a:t>
                      </a:r>
                      <a:r>
                        <a:rPr lang="fr-FR" sz="1200" dirty="0" err="1">
                          <a:effectLst/>
                          <a:latin typeface="Calibri" charset="0"/>
                        </a:rPr>
                        <a:t>collège</a:t>
                      </a:r>
                      <a:r>
                        <a:rPr lang="fr-FR" sz="1200" dirty="0">
                          <a:effectLst/>
                          <a:latin typeface="Calibri" charset="0"/>
                        </a:rPr>
                        <a:t> New)</a:t>
                      </a:r>
                      <a:br>
                        <a:rPr lang="fr-FR" sz="1200" dirty="0">
                          <a:effectLst/>
                          <a:latin typeface="Calibri" charset="0"/>
                        </a:rPr>
                      </a:br>
                      <a:r>
                        <a:rPr lang="fr-FR" sz="1200" dirty="0">
                          <a:effectLst/>
                          <a:latin typeface="Calibri" charset="0"/>
                        </a:rPr>
                        <a:t>+ </a:t>
                      </a:r>
                      <a:r>
                        <a:rPr lang="fr-FR" sz="1200" dirty="0" err="1">
                          <a:effectLst/>
                          <a:latin typeface="Calibri" charset="0"/>
                        </a:rPr>
                        <a:t>Mathematical</a:t>
                      </a:r>
                      <a:r>
                        <a:rPr lang="fr-FR" sz="1200" dirty="0">
                          <a:effectLst/>
                          <a:latin typeface="Calibri" charset="0"/>
                        </a:rPr>
                        <a:t> </a:t>
                      </a:r>
                      <a:r>
                        <a:rPr lang="fr-FR" sz="1200" dirty="0" err="1">
                          <a:effectLst/>
                          <a:latin typeface="Calibri" charset="0"/>
                        </a:rPr>
                        <a:t>compass</a:t>
                      </a:r>
                      <a:r>
                        <a:rPr lang="fr-FR" sz="1200" dirty="0">
                          <a:effectLst/>
                          <a:latin typeface="Calibri" charset="0"/>
                        </a:rPr>
                        <a:t> and </a:t>
                      </a:r>
                      <a:r>
                        <a:rPr lang="fr-FR" sz="1200" dirty="0" err="1">
                          <a:effectLst/>
                          <a:latin typeface="Calibri" charset="0"/>
                        </a:rPr>
                        <a:t>protractor</a:t>
                      </a:r>
                      <a:r>
                        <a:rPr lang="fr-FR" sz="1200" dirty="0">
                          <a:effectLst/>
                          <a:latin typeface="Calibri" charset="0"/>
                        </a:rPr>
                        <a:t>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9144"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31"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r>
                        <a:rPr lang="fr-FR" sz="1200" dirty="0" err="1">
                          <a:effectLst/>
                          <a:latin typeface="Calibri" charset="0"/>
                        </a:rPr>
                        <a:t>Elmwood</a:t>
                      </a:r>
                      <a:r>
                        <a:rPr lang="fr-FR" sz="1200" dirty="0">
                          <a:effectLst/>
                          <a:latin typeface="Calibri" charset="0"/>
                        </a:rPr>
                        <a:t> </a:t>
                      </a:r>
                      <a:r>
                        <a:rPr lang="fr-FR" sz="1200" dirty="0" err="1">
                          <a:effectLst/>
                          <a:latin typeface="Calibri" charset="0"/>
                        </a:rPr>
                        <a:t>Press</a:t>
                      </a:r>
                      <a:r>
                        <a:rPr lang="fr-FR" sz="1200" dirty="0">
                          <a:effectLst/>
                          <a:latin typeface="Calibri" charset="0"/>
                        </a:rPr>
                        <a:t> </a:t>
                      </a:r>
                      <a:endParaRPr lang="fr-FR" sz="1200" dirty="0">
                        <a:effectLst/>
                      </a:endParaRPr>
                    </a:p>
                  </a:txBody>
                  <a:tcPr marL="66539" marR="66539" marT="33269" marB="33269" anchor="ctr">
                    <a:lnL w="9144" cap="flat" cmpd="sng" algn="ctr">
                      <a:solidFill>
                        <a:srgbClr val="000000"/>
                      </a:solidFill>
                      <a:prstDash val="solid"/>
                      <a:round/>
                      <a:headEnd type="none" w="med" len="med"/>
                      <a:tailEnd type="none" w="med" len="med"/>
                    </a:lnL>
                    <a:lnR w="27432" cap="flat" cmpd="sng" algn="ctr">
                      <a:solidFill>
                        <a:srgbClr val="000000"/>
                      </a:solidFill>
                      <a:prstDash val="solid"/>
                      <a:round/>
                      <a:headEnd type="none" w="med" len="med"/>
                      <a:tailEnd type="none" w="med" len="med"/>
                    </a:lnR>
                    <a:lnT w="9144" cap="flat" cmpd="sng" algn="ctr">
                      <a:solidFill>
                        <a:srgbClr val="000000"/>
                      </a:solidFill>
                      <a:prstDash val="solid"/>
                      <a:round/>
                      <a:headEnd type="none" w="med" len="med"/>
                      <a:tailEnd type="none" w="med" len="med"/>
                    </a:lnT>
                    <a:lnB w="9131"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bl>
          </a:graphicData>
        </a:graphic>
      </p:graphicFrame>
    </p:spTree>
    <p:extLst>
      <p:ext uri="{BB962C8B-B14F-4D97-AF65-F5344CB8AC3E}">
        <p14:creationId xmlns:p14="http://schemas.microsoft.com/office/powerpoint/2010/main" val="578173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Programme </a:t>
            </a:r>
            <a:endParaRPr lang="fr-FR" dirty="0"/>
          </a:p>
        </p:txBody>
      </p:sp>
      <p:sp>
        <p:nvSpPr>
          <p:cNvPr id="3" name="Espace réservé du contenu 2"/>
          <p:cNvSpPr>
            <a:spLocks noGrp="1"/>
          </p:cNvSpPr>
          <p:nvPr>
            <p:ph idx="1"/>
          </p:nvPr>
        </p:nvSpPr>
        <p:spPr>
          <a:xfrm>
            <a:off x="677334" y="1365337"/>
            <a:ext cx="8596668" cy="4676025"/>
          </a:xfrm>
        </p:spPr>
        <p:txBody>
          <a:bodyPr>
            <a:normAutofit fontScale="92500" lnSpcReduction="10000"/>
          </a:bodyPr>
          <a:lstStyle/>
          <a:p>
            <a:r>
              <a:rPr lang="fr-FR" sz="1400" dirty="0"/>
              <a:t>L’enseignement dans le cycle 1 à 3 vise à </a:t>
            </a:r>
            <a:r>
              <a:rPr lang="fr-FR" sz="1400" dirty="0" smtClean="0"/>
              <a:t>développer </a:t>
            </a:r>
            <a:r>
              <a:rPr lang="fr-FR" sz="1400" dirty="0"/>
              <a:t>les pratiques de l’oral (« </a:t>
            </a:r>
            <a:r>
              <a:rPr lang="fr-FR" sz="1400" dirty="0" smtClean="0"/>
              <a:t>écouter </a:t>
            </a:r>
            <a:r>
              <a:rPr lang="fr-FR" sz="1400" dirty="0"/>
              <a:t>–parler », de la lecture (« lire ») et de </a:t>
            </a:r>
            <a:r>
              <a:rPr lang="fr-FR" sz="1400" dirty="0" smtClean="0"/>
              <a:t>l’écrit </a:t>
            </a:r>
            <a:r>
              <a:rPr lang="fr-FR" sz="1400" dirty="0"/>
              <a:t>(« </a:t>
            </a:r>
            <a:r>
              <a:rPr lang="fr-FR" sz="1400" dirty="0" smtClean="0"/>
              <a:t>écrire </a:t>
            </a:r>
            <a:r>
              <a:rPr lang="fr-FR" sz="1400" dirty="0"/>
              <a:t>»). </a:t>
            </a:r>
          </a:p>
          <a:p>
            <a:r>
              <a:rPr lang="fr-FR" sz="1400" dirty="0">
                <a:latin typeface="Wingdings" charset="2"/>
              </a:rPr>
              <a:t> </a:t>
            </a:r>
            <a:r>
              <a:rPr lang="fr-FR" sz="1400" dirty="0"/>
              <a:t>Dans ce cycle, la mise en place de la pratique de l’oral et de </a:t>
            </a:r>
            <a:r>
              <a:rPr lang="fr-FR" sz="1400" dirty="0" smtClean="0"/>
              <a:t>l’écoute </a:t>
            </a:r>
            <a:r>
              <a:rPr lang="fr-FR" sz="1400" dirty="0"/>
              <a:t>d’un </a:t>
            </a:r>
            <a:r>
              <a:rPr lang="fr-FR" sz="1400" dirty="0" smtClean="0"/>
              <a:t>coté́</a:t>
            </a:r>
            <a:r>
              <a:rPr lang="fr-FR" sz="1400" dirty="0"/>
              <a:t>, la lecture et </a:t>
            </a:r>
            <a:r>
              <a:rPr lang="fr-FR" sz="1400" dirty="0" smtClean="0"/>
              <a:t>l’écriture </a:t>
            </a:r>
            <a:r>
              <a:rPr lang="fr-FR" sz="1400" dirty="0"/>
              <a:t>de l’autre, doivent devenir des pratiques de plus en plus </a:t>
            </a:r>
            <a:r>
              <a:rPr lang="fr-FR" sz="1400" dirty="0" smtClean="0"/>
              <a:t>aisées. </a:t>
            </a:r>
            <a:r>
              <a:rPr lang="fr-FR" sz="1400" dirty="0"/>
              <a:t>Un certain nombre d’ « outils de la langue » devront </a:t>
            </a:r>
            <a:r>
              <a:rPr lang="fr-FR" sz="1400" dirty="0" smtClean="0"/>
              <a:t>être maitrisés. </a:t>
            </a:r>
            <a:endParaRPr lang="fr-FR" sz="1400" dirty="0"/>
          </a:p>
          <a:p>
            <a:r>
              <a:rPr lang="fr-FR" sz="1400" dirty="0">
                <a:latin typeface="Wingdings" charset="2"/>
              </a:rPr>
              <a:t> </a:t>
            </a:r>
            <a:r>
              <a:rPr lang="fr-FR" sz="1400" dirty="0"/>
              <a:t>En fin de cycle, les </a:t>
            </a:r>
            <a:r>
              <a:rPr lang="fr-FR" sz="1400" dirty="0" smtClean="0"/>
              <a:t>élèves </a:t>
            </a:r>
            <a:r>
              <a:rPr lang="fr-FR" sz="1400" dirty="0"/>
              <a:t>doivent avoir acquis les connaissances fondamentales pour structurer leur jugement, s’exprimer clairement à l’oral et à </a:t>
            </a:r>
            <a:r>
              <a:rPr lang="fr-FR" sz="1400" dirty="0" smtClean="0"/>
              <a:t>l’écrit</a:t>
            </a:r>
            <a:r>
              <a:rPr lang="fr-FR" sz="1400" dirty="0"/>
              <a:t>, et </a:t>
            </a:r>
            <a:r>
              <a:rPr lang="fr-FR" sz="1400" dirty="0" smtClean="0"/>
              <a:t>posséder </a:t>
            </a:r>
            <a:r>
              <a:rPr lang="fr-FR" sz="1400" dirty="0"/>
              <a:t>les </a:t>
            </a:r>
            <a:r>
              <a:rPr lang="fr-FR" sz="1400" dirty="0" smtClean="0"/>
              <a:t>éléments </a:t>
            </a:r>
            <a:r>
              <a:rPr lang="fr-FR" sz="1400" dirty="0"/>
              <a:t>essentiels d’une culture commune. </a:t>
            </a:r>
          </a:p>
          <a:p>
            <a:pPr marL="0" indent="0">
              <a:buNone/>
            </a:pPr>
            <a:endParaRPr lang="fr-FR" sz="1400" dirty="0"/>
          </a:p>
          <a:p>
            <a:r>
              <a:rPr lang="fr-FR" sz="1400" dirty="0"/>
              <a:t>L’Ecole Primaire et les </a:t>
            </a:r>
            <a:r>
              <a:rPr lang="fr-FR" sz="1400" dirty="0" smtClean="0"/>
              <a:t>premières années </a:t>
            </a:r>
            <a:r>
              <a:rPr lang="fr-FR" sz="1400" dirty="0"/>
              <a:t>du Secondaire fournissent les bases </a:t>
            </a:r>
            <a:r>
              <a:rPr lang="fr-FR" sz="1400" dirty="0" smtClean="0"/>
              <a:t>nécessaires </a:t>
            </a:r>
            <a:r>
              <a:rPr lang="fr-FR" sz="1400" dirty="0"/>
              <a:t>à une </a:t>
            </a:r>
            <a:r>
              <a:rPr lang="fr-FR" sz="1400" dirty="0" smtClean="0"/>
              <a:t>réussite </a:t>
            </a:r>
            <a:r>
              <a:rPr lang="fr-FR" sz="1400" dirty="0"/>
              <a:t>en </a:t>
            </a:r>
            <a:r>
              <a:rPr lang="fr-FR" sz="1400" dirty="0" smtClean="0"/>
              <a:t>mathématiques. </a:t>
            </a:r>
            <a:r>
              <a:rPr lang="fr-FR" sz="1400" dirty="0"/>
              <a:t>La </a:t>
            </a:r>
            <a:r>
              <a:rPr lang="fr-FR" sz="1400" dirty="0" smtClean="0"/>
              <a:t>première année </a:t>
            </a:r>
            <a:r>
              <a:rPr lang="fr-FR" sz="1400" dirty="0"/>
              <a:t>du Secondaire doit consolider le savoir acquis </a:t>
            </a:r>
            <a:r>
              <a:rPr lang="fr-FR" sz="1400" dirty="0" smtClean="0"/>
              <a:t>antérieurement, </a:t>
            </a:r>
            <a:r>
              <a:rPr lang="fr-FR" sz="1400" dirty="0"/>
              <a:t>en particulier en calcul et en </a:t>
            </a:r>
            <a:r>
              <a:rPr lang="fr-FR" sz="1400" dirty="0" smtClean="0"/>
              <a:t>géométrie, </a:t>
            </a:r>
            <a:r>
              <a:rPr lang="fr-FR" sz="1400" dirty="0"/>
              <a:t>75% du temps devant y </a:t>
            </a:r>
            <a:r>
              <a:rPr lang="fr-FR" sz="1400" dirty="0" smtClean="0"/>
              <a:t>être </a:t>
            </a:r>
            <a:r>
              <a:rPr lang="fr-FR" sz="1400" dirty="0"/>
              <a:t>normalement consacré. La </a:t>
            </a:r>
            <a:r>
              <a:rPr lang="fr-FR" sz="1400" dirty="0" smtClean="0"/>
              <a:t>deuxième année </a:t>
            </a:r>
            <a:r>
              <a:rPr lang="fr-FR" sz="1400" dirty="0"/>
              <a:t>du Secondaire doit faire de </a:t>
            </a:r>
            <a:r>
              <a:rPr lang="fr-FR" sz="1400" dirty="0" smtClean="0"/>
              <a:t>même, </a:t>
            </a:r>
            <a:r>
              <a:rPr lang="fr-FR" sz="1400" dirty="0"/>
              <a:t>en particulier en calcul, </a:t>
            </a:r>
            <a:r>
              <a:rPr lang="fr-FR" sz="1400" dirty="0" smtClean="0"/>
              <a:t>algèbre, géométrie </a:t>
            </a:r>
            <a:r>
              <a:rPr lang="fr-FR" sz="1400" dirty="0"/>
              <a:t>et statistiques, tout en </a:t>
            </a:r>
            <a:r>
              <a:rPr lang="fr-FR" sz="1400" dirty="0" smtClean="0"/>
              <a:t>développant </a:t>
            </a:r>
            <a:r>
              <a:rPr lang="fr-FR" sz="1400" dirty="0"/>
              <a:t>de nouvelles </a:t>
            </a:r>
            <a:r>
              <a:rPr lang="fr-FR" sz="1400" dirty="0" smtClean="0"/>
              <a:t>compétences </a:t>
            </a:r>
            <a:r>
              <a:rPr lang="fr-FR" sz="1400" dirty="0"/>
              <a:t>et connaissances </a:t>
            </a:r>
            <a:r>
              <a:rPr lang="fr-FR" sz="1400" dirty="0" smtClean="0"/>
              <a:t>nécessaires </a:t>
            </a:r>
            <a:r>
              <a:rPr lang="fr-FR" sz="1400" dirty="0"/>
              <a:t>aux </a:t>
            </a:r>
            <a:r>
              <a:rPr lang="fr-FR" sz="1400" dirty="0" smtClean="0"/>
              <a:t>mathématiques, </a:t>
            </a:r>
            <a:r>
              <a:rPr lang="fr-FR" sz="1400" dirty="0"/>
              <a:t>sciences et sciences sociales. Les principaux sujets du programme de </a:t>
            </a:r>
            <a:r>
              <a:rPr lang="fr-FR" sz="1400" dirty="0" smtClean="0"/>
              <a:t>troisième année </a:t>
            </a:r>
            <a:r>
              <a:rPr lang="fr-FR" sz="1400" dirty="0"/>
              <a:t>sont un prolongement de ceux </a:t>
            </a:r>
            <a:r>
              <a:rPr lang="fr-FR" sz="1400" dirty="0" smtClean="0"/>
              <a:t>enseignés </a:t>
            </a:r>
            <a:r>
              <a:rPr lang="fr-FR" sz="1400" dirty="0"/>
              <a:t>durant la seconde </a:t>
            </a:r>
            <a:r>
              <a:rPr lang="fr-FR" sz="1400" dirty="0" smtClean="0"/>
              <a:t>année, </a:t>
            </a:r>
            <a:r>
              <a:rPr lang="fr-FR" sz="1400" dirty="0"/>
              <a:t>mais le fait de les </a:t>
            </a:r>
            <a:r>
              <a:rPr lang="fr-FR" sz="1400" dirty="0" smtClean="0"/>
              <a:t>présenter </a:t>
            </a:r>
            <a:r>
              <a:rPr lang="fr-FR" sz="1400" dirty="0"/>
              <a:t>comme une continuation des </a:t>
            </a:r>
            <a:r>
              <a:rPr lang="fr-FR" sz="1400" dirty="0" smtClean="0"/>
              <a:t>précédents </a:t>
            </a:r>
            <a:r>
              <a:rPr lang="fr-FR" sz="1400" dirty="0"/>
              <a:t>ne signifie en aucune </a:t>
            </a:r>
            <a:r>
              <a:rPr lang="fr-FR" sz="1400" dirty="0" smtClean="0"/>
              <a:t>façon </a:t>
            </a:r>
            <a:r>
              <a:rPr lang="fr-FR" sz="1400" dirty="0"/>
              <a:t>qu’ils seront alors </a:t>
            </a:r>
            <a:r>
              <a:rPr lang="fr-FR" sz="1400" dirty="0" smtClean="0"/>
              <a:t>entièrement </a:t>
            </a:r>
            <a:r>
              <a:rPr lang="fr-FR" sz="1400" dirty="0"/>
              <a:t>couverts. </a:t>
            </a:r>
          </a:p>
          <a:p>
            <a:r>
              <a:rPr lang="fr-FR" sz="1400" dirty="0" smtClean="0"/>
              <a:t>L’élaboration </a:t>
            </a:r>
            <a:r>
              <a:rPr lang="fr-FR" sz="1400" dirty="0"/>
              <a:t>de ce programme relatif à la </a:t>
            </a:r>
            <a:r>
              <a:rPr lang="fr-FR" sz="1400" dirty="0" smtClean="0"/>
              <a:t>première année </a:t>
            </a:r>
            <a:r>
              <a:rPr lang="fr-FR" sz="1400" dirty="0"/>
              <a:t>du Secondaire s’est </a:t>
            </a:r>
            <a:r>
              <a:rPr lang="fr-FR" sz="1400" dirty="0" smtClean="0"/>
              <a:t>référée </a:t>
            </a:r>
            <a:r>
              <a:rPr lang="fr-FR" sz="1400" dirty="0"/>
              <a:t>au programme harmonisé du Primaire. On peut avoir </a:t>
            </a:r>
            <a:r>
              <a:rPr lang="fr-FR" sz="1400" dirty="0" smtClean="0"/>
              <a:t>accès </a:t>
            </a:r>
            <a:r>
              <a:rPr lang="fr-FR" sz="1400" dirty="0"/>
              <a:t>à celui-ci à l’adresse </a:t>
            </a:r>
            <a:r>
              <a:rPr lang="fr-FR" sz="1400" b="1" u="sng" dirty="0"/>
              <a:t>https://www.eursc.eu/fr/European-Schools/studies-certificates/syllabuses</a:t>
            </a:r>
            <a:endParaRPr lang="fr-FR" dirty="0"/>
          </a:p>
          <a:p>
            <a:endParaRPr lang="fr-FR" dirty="0"/>
          </a:p>
        </p:txBody>
      </p:sp>
    </p:spTree>
    <p:extLst>
      <p:ext uri="{BB962C8B-B14F-4D97-AF65-F5344CB8AC3E}">
        <p14:creationId xmlns:p14="http://schemas.microsoft.com/office/powerpoint/2010/main" val="2080948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Evaluation </a:t>
            </a:r>
            <a:endParaRPr lang="fr-FR" dirty="0"/>
          </a:p>
        </p:txBody>
      </p:sp>
      <p:sp>
        <p:nvSpPr>
          <p:cNvPr id="3" name="Espace réservé du contenu 2"/>
          <p:cNvSpPr>
            <a:spLocks noGrp="1"/>
          </p:cNvSpPr>
          <p:nvPr>
            <p:ph idx="1"/>
          </p:nvPr>
        </p:nvSpPr>
        <p:spPr/>
        <p:txBody>
          <a:bodyPr/>
          <a:lstStyle/>
          <a:p>
            <a:r>
              <a:rPr lang="fr-FR" sz="1400" dirty="0"/>
              <a:t>Elle prendra en compte </a:t>
            </a:r>
            <a:r>
              <a:rPr lang="fr-FR" sz="1400" dirty="0" smtClean="0"/>
              <a:t>l’ écrit </a:t>
            </a:r>
            <a:r>
              <a:rPr lang="fr-FR" sz="1400" dirty="0"/>
              <a:t>et l’oral pour former une note. Elle prendra </a:t>
            </a:r>
            <a:r>
              <a:rPr lang="fr-FR" sz="1400" dirty="0" smtClean="0"/>
              <a:t>différentes </a:t>
            </a:r>
            <a:r>
              <a:rPr lang="fr-FR" sz="1400" dirty="0"/>
              <a:t>formes : </a:t>
            </a:r>
          </a:p>
          <a:p>
            <a:pPr lvl="1"/>
            <a:r>
              <a:rPr lang="fr-FR" sz="1400" dirty="0">
                <a:latin typeface="Wingdings" charset="2"/>
              </a:rPr>
              <a:t>  </a:t>
            </a:r>
            <a:r>
              <a:rPr lang="fr-FR" sz="1400" dirty="0"/>
              <a:t>Une </a:t>
            </a:r>
            <a:r>
              <a:rPr lang="fr-FR" sz="1400" dirty="0" smtClean="0"/>
              <a:t>évaluation </a:t>
            </a:r>
            <a:r>
              <a:rPr lang="fr-FR" sz="1400" dirty="0"/>
              <a:t>en </a:t>
            </a:r>
            <a:r>
              <a:rPr lang="fr-FR" sz="1400" dirty="0" smtClean="0"/>
              <a:t>début d’année </a:t>
            </a:r>
            <a:r>
              <a:rPr lang="fr-FR" sz="1400" dirty="0"/>
              <a:t>selon les niveaux requis afin d’organiser les cours de soutien </a:t>
            </a:r>
            <a:r>
              <a:rPr lang="fr-FR" sz="1400" dirty="0" smtClean="0"/>
              <a:t>(intégration </a:t>
            </a:r>
            <a:r>
              <a:rPr lang="fr-FR" sz="1400" dirty="0"/>
              <a:t>des nouveaux </a:t>
            </a:r>
            <a:r>
              <a:rPr lang="fr-FR" sz="1400" dirty="0" smtClean="0"/>
              <a:t>élèves) </a:t>
            </a:r>
            <a:endParaRPr lang="fr-FR" sz="1400" dirty="0"/>
          </a:p>
          <a:p>
            <a:pPr lvl="1"/>
            <a:r>
              <a:rPr lang="fr-FR" sz="1400" dirty="0">
                <a:latin typeface="Wingdings" charset="2"/>
              </a:rPr>
              <a:t>  </a:t>
            </a:r>
            <a:r>
              <a:rPr lang="fr-FR" sz="1400" dirty="0"/>
              <a:t>Des </a:t>
            </a:r>
            <a:r>
              <a:rPr lang="fr-FR" sz="1400" dirty="0" smtClean="0"/>
              <a:t>évaluations </a:t>
            </a:r>
            <a:r>
              <a:rPr lang="fr-FR" sz="1400" dirty="0"/>
              <a:t>formatives </a:t>
            </a:r>
          </a:p>
          <a:p>
            <a:pPr lvl="1"/>
            <a:r>
              <a:rPr lang="fr-FR" sz="1400" dirty="0">
                <a:latin typeface="Wingdings" charset="2"/>
              </a:rPr>
              <a:t>  </a:t>
            </a:r>
            <a:r>
              <a:rPr lang="fr-FR" sz="1400" dirty="0"/>
              <a:t>Des </a:t>
            </a:r>
            <a:r>
              <a:rPr lang="fr-FR" sz="1400" dirty="0" smtClean="0"/>
              <a:t>évaluations sommatives</a:t>
            </a:r>
          </a:p>
          <a:p>
            <a:pPr marL="457200" lvl="1" indent="0">
              <a:buNone/>
            </a:pPr>
            <a:r>
              <a:rPr lang="fr-FR" sz="1400" dirty="0"/>
              <a:t/>
            </a:r>
            <a:br>
              <a:rPr lang="fr-FR" sz="1400" dirty="0"/>
            </a:br>
            <a:r>
              <a:rPr lang="fr-FR" sz="1400" dirty="0"/>
              <a:t>Le professeur </a:t>
            </a:r>
            <a:r>
              <a:rPr lang="fr-FR" sz="1400" dirty="0" smtClean="0"/>
              <a:t>évaluera régulièrement </a:t>
            </a:r>
            <a:r>
              <a:rPr lang="fr-FR" sz="1400" dirty="0"/>
              <a:t>les </a:t>
            </a:r>
            <a:r>
              <a:rPr lang="fr-FR" sz="1400" dirty="0" smtClean="0"/>
              <a:t>capacités </a:t>
            </a:r>
            <a:r>
              <a:rPr lang="fr-FR" sz="1400" dirty="0"/>
              <a:t>de </a:t>
            </a:r>
            <a:r>
              <a:rPr lang="fr-FR" sz="1400" dirty="0" smtClean="0"/>
              <a:t>l’élève </a:t>
            </a:r>
            <a:r>
              <a:rPr lang="fr-FR" sz="1400" dirty="0"/>
              <a:t>à </a:t>
            </a:r>
            <a:r>
              <a:rPr lang="fr-FR" sz="1400" dirty="0" smtClean="0"/>
              <a:t>l’écrit </a:t>
            </a:r>
            <a:r>
              <a:rPr lang="fr-FR" sz="1400" dirty="0"/>
              <a:t>et à l’oral avec : </a:t>
            </a:r>
          </a:p>
          <a:p>
            <a:pPr marL="457200" lvl="1" indent="0">
              <a:buNone/>
            </a:pPr>
            <a:r>
              <a:rPr lang="fr-FR" sz="1400" dirty="0" smtClean="0"/>
              <a:t>     des </a:t>
            </a:r>
            <a:r>
              <a:rPr lang="fr-FR" sz="1400" dirty="0"/>
              <a:t>travaux à la maison </a:t>
            </a:r>
          </a:p>
          <a:p>
            <a:pPr marL="0" indent="0">
              <a:buNone/>
            </a:pPr>
            <a:r>
              <a:rPr lang="fr-FR" sz="1400" dirty="0" smtClean="0"/>
              <a:t>             la </a:t>
            </a:r>
            <a:r>
              <a:rPr lang="fr-FR" sz="1400" dirty="0"/>
              <a:t>tenue du cahier, les prises de notes </a:t>
            </a:r>
            <a:r>
              <a:rPr lang="fr-FR" sz="1400" dirty="0" smtClean="0"/>
              <a:t>,des exposés</a:t>
            </a:r>
            <a:r>
              <a:rPr lang="fr-FR" sz="1400" dirty="0"/>
              <a:t/>
            </a:r>
            <a:br>
              <a:rPr lang="fr-FR" sz="1400" dirty="0"/>
            </a:br>
            <a:r>
              <a:rPr lang="fr-FR" sz="1400" dirty="0"/>
              <a:t>Il initiera </a:t>
            </a:r>
            <a:r>
              <a:rPr lang="fr-FR" sz="1400" dirty="0" smtClean="0"/>
              <a:t>l’</a:t>
            </a:r>
            <a:r>
              <a:rPr lang="fr-FR" sz="1400" dirty="0" err="1" smtClean="0"/>
              <a:t>élève</a:t>
            </a:r>
            <a:r>
              <a:rPr lang="fr-FR" sz="1400" dirty="0" smtClean="0"/>
              <a:t> </a:t>
            </a:r>
            <a:r>
              <a:rPr lang="fr-FR" sz="1400" dirty="0"/>
              <a:t>à l’auto - </a:t>
            </a:r>
            <a:r>
              <a:rPr lang="fr-FR" sz="1400" dirty="0" smtClean="0"/>
              <a:t>évaluation </a:t>
            </a:r>
            <a:r>
              <a:rPr lang="fr-FR" sz="1400" dirty="0"/>
              <a:t>: auto - correction par exemple</a:t>
            </a:r>
            <a:r>
              <a:rPr lang="fr-FR" dirty="0"/>
              <a:t>. </a:t>
            </a:r>
          </a:p>
          <a:p>
            <a:endParaRPr lang="fr-FR" dirty="0"/>
          </a:p>
        </p:txBody>
      </p:sp>
    </p:spTree>
    <p:extLst>
      <p:ext uri="{BB962C8B-B14F-4D97-AF65-F5344CB8AC3E}">
        <p14:creationId xmlns:p14="http://schemas.microsoft.com/office/powerpoint/2010/main" val="596686029"/>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7601</TotalTime>
  <Words>1205</Words>
  <Application>Microsoft Office PowerPoint</Application>
  <PresentationFormat>Grand écran</PresentationFormat>
  <Paragraphs>222</Paragraphs>
  <Slides>11</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Arial</vt:lpstr>
      <vt:lpstr>ArialMT</vt:lpstr>
      <vt:lpstr>Calibri</vt:lpstr>
      <vt:lpstr>Calibri,Bold</vt:lpstr>
      <vt:lpstr>Trebuchet MS</vt:lpstr>
      <vt:lpstr>Wingdings</vt:lpstr>
      <vt:lpstr>Wingdings 3</vt:lpstr>
      <vt:lpstr>Facette</vt:lpstr>
      <vt:lpstr>Information secondaire </vt:lpstr>
      <vt:lpstr>Points forts</vt:lpstr>
      <vt:lpstr>Equipe éducative</vt:lpstr>
      <vt:lpstr>Exemple d’emploi du temps</vt:lpstr>
      <vt:lpstr>Livres scolaires  FR S1</vt:lpstr>
      <vt:lpstr>Exemple Livres scolaires EN  S1</vt:lpstr>
      <vt:lpstr>Exemple Livres scolaires EN S2</vt:lpstr>
      <vt:lpstr>Programme </vt:lpstr>
      <vt:lpstr>Evaluation </vt:lpstr>
      <vt:lpstr>Grille de notation</vt:lpstr>
      <vt:lpstr>Support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Réunion d’information secondaire</dc:title>
  <dc:creator>Utilisateur de Microsoft Office</dc:creator>
  <cp:lastModifiedBy>Vera Agostini</cp:lastModifiedBy>
  <cp:revision>23</cp:revision>
  <dcterms:created xsi:type="dcterms:W3CDTF">2017-01-18T07:41:16Z</dcterms:created>
  <dcterms:modified xsi:type="dcterms:W3CDTF">2017-03-16T15:26:58Z</dcterms:modified>
</cp:coreProperties>
</file>